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470" r:id="rId4"/>
    <p:sldMasterId id="2147484494" r:id="rId5"/>
    <p:sldMasterId id="2147484518" r:id="rId6"/>
  </p:sldMasterIdLst>
  <p:notesMasterIdLst>
    <p:notesMasterId r:id="rId27"/>
  </p:notesMasterIdLst>
  <p:handoutMasterIdLst>
    <p:handoutMasterId r:id="rId28"/>
  </p:handoutMasterIdLst>
  <p:sldIdLst>
    <p:sldId id="327" r:id="rId7"/>
    <p:sldId id="393" r:id="rId8"/>
    <p:sldId id="397" r:id="rId9"/>
    <p:sldId id="365" r:id="rId10"/>
    <p:sldId id="367" r:id="rId11"/>
    <p:sldId id="399" r:id="rId12"/>
    <p:sldId id="310" r:id="rId13"/>
    <p:sldId id="375" r:id="rId14"/>
    <p:sldId id="398" r:id="rId15"/>
    <p:sldId id="380" r:id="rId16"/>
    <p:sldId id="395" r:id="rId17"/>
    <p:sldId id="378" r:id="rId18"/>
    <p:sldId id="387" r:id="rId19"/>
    <p:sldId id="389" r:id="rId20"/>
    <p:sldId id="388" r:id="rId21"/>
    <p:sldId id="386" r:id="rId22"/>
    <p:sldId id="400" r:id="rId23"/>
    <p:sldId id="401" r:id="rId24"/>
    <p:sldId id="392" r:id="rId25"/>
    <p:sldId id="384" r:id="rId26"/>
  </p:sldIdLst>
  <p:sldSz cx="9144000" cy="5143500" type="screen16x9"/>
  <p:notesSz cx="7010400" cy="9296400"/>
  <p:custDataLst>
    <p:tags r:id="rId29"/>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 code } by DellEMC Template" id="{34E89727-73A0-5E4B-85AF-BCF37708801B}">
          <p14:sldIdLst>
            <p14:sldId id="327"/>
            <p14:sldId id="393"/>
            <p14:sldId id="397"/>
            <p14:sldId id="365"/>
            <p14:sldId id="367"/>
            <p14:sldId id="399"/>
            <p14:sldId id="310"/>
            <p14:sldId id="375"/>
            <p14:sldId id="398"/>
            <p14:sldId id="380"/>
            <p14:sldId id="395"/>
            <p14:sldId id="378"/>
            <p14:sldId id="387"/>
            <p14:sldId id="389"/>
            <p14:sldId id="388"/>
            <p14:sldId id="386"/>
            <p14:sldId id="400"/>
            <p14:sldId id="401"/>
            <p14:sldId id="392"/>
            <p14:sldId id="384"/>
          </p14:sldIdLst>
        </p14:section>
      </p14:sectionLst>
    </p:ex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15:clr>
            <a:srgbClr val="A4A3A4"/>
          </p15:clr>
        </p15:guide>
        <p15:guide id="5">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44444"/>
    <a:srgbClr val="808080"/>
    <a:srgbClr val="FFAF00"/>
    <a:srgbClr val="3DC6EF"/>
    <a:srgbClr val="6EA204"/>
    <a:srgbClr val="6E2585"/>
    <a:srgbClr val="3D6AE6"/>
    <a:srgbClr val="0085C3"/>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1" autoAdjust="0"/>
    <p:restoredTop sz="90452" autoAdjust="0"/>
  </p:normalViewPr>
  <p:slideViewPr>
    <p:cSldViewPr snapToGrid="0">
      <p:cViewPr varScale="1">
        <p:scale>
          <a:sx n="87" d="100"/>
          <a:sy n="87" d="100"/>
        </p:scale>
        <p:origin x="99" y="48"/>
      </p:cViewPr>
      <p:guideLst>
        <p:guide orient="horz" pos="3072"/>
        <p:guide pos="5577"/>
        <p:guide pos="180"/>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6" d="100"/>
          <a:sy n="56" d="100"/>
        </p:scale>
        <p:origin x="283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10918" y="9048205"/>
            <a:ext cx="491516" cy="24819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Museo Sans For Dell" pitchFamily="2" charset="0"/>
              </a:rPr>
              <a:pPr>
                <a:defRPr/>
              </a:pPr>
              <a:t>‹#›</a:t>
            </a:fld>
            <a:endParaRPr lang="en-US" sz="1000" dirty="0">
              <a:latin typeface="Museo Sans For Dell" pitchFamily="2" charset="0"/>
            </a:endParaRPr>
          </a:p>
        </p:txBody>
      </p:sp>
      <p:sp>
        <p:nvSpPr>
          <p:cNvPr id="2" name="fl" descr="                              Dell - Internal Use - Confidential&#10;"/>
          <p:cNvSpPr txBox="1"/>
          <p:nvPr/>
        </p:nvSpPr>
        <p:spPr>
          <a:xfrm>
            <a:off x="0" y="8973820"/>
            <a:ext cx="7010400" cy="353943"/>
          </a:xfrm>
          <a:prstGeom prst="rect">
            <a:avLst/>
          </a:prstGeom>
          <a:noFill/>
        </p:spPr>
        <p:txBody>
          <a:bodyPr vert="horz" rtlCol="0">
            <a:spAutoFit/>
          </a:bodyPr>
          <a:lstStyle/>
          <a:p>
            <a:r>
              <a:rPr lang="en-US" sz="850" b="1">
                <a:solidFill>
                  <a:srgbClr val="7F7F7F"/>
                </a:solidFill>
                <a:latin typeface="museo sans for dell" panose="02000000000000000000" pitchFamily="2" charset="0"/>
              </a:rPr>
              <a:t>                              Dell - Internal Use - Confidential</a:t>
            </a:r>
          </a:p>
          <a:p>
            <a:endParaRPr lang="en-US" sz="850" b="1">
              <a:solidFill>
                <a:srgbClr val="7F7F7F"/>
              </a:solidFill>
              <a:latin typeface="museo sans for dell" panose="02000000000000000000" pitchFamily="2" charset="0"/>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6038" y="384175"/>
            <a:ext cx="6988175" cy="3932238"/>
          </a:xfrm>
          <a:prstGeom prst="rect">
            <a:avLst/>
          </a:prstGeom>
          <a:noFill/>
          <a:ln w="9525">
            <a:solidFill>
              <a:srgbClr val="000000"/>
            </a:solidFill>
            <a:miter lim="800000"/>
            <a:headEnd/>
            <a:tailEnd/>
          </a:ln>
        </p:spPr>
        <p:txBody>
          <a:bodyPr/>
          <a:lstStyle/>
          <a:p>
            <a:endParaRPr lang="en-US"/>
          </a:p>
        </p:txBody>
      </p:sp>
      <p:sp>
        <p:nvSpPr>
          <p:cNvPr id="71685" name="Rectangle 5"/>
          <p:cNvSpPr>
            <a:spLocks noGrp="1" noChangeArrowheads="1"/>
          </p:cNvSpPr>
          <p:nvPr>
            <p:ph type="body" sz="quarter" idx="3"/>
          </p:nvPr>
        </p:nvSpPr>
        <p:spPr bwMode="auto">
          <a:xfrm>
            <a:off x="695084" y="4514514"/>
            <a:ext cx="5677504" cy="4263791"/>
          </a:xfrm>
          <a:prstGeom prst="rect">
            <a:avLst/>
          </a:prstGeom>
          <a:noFill/>
          <a:ln w="9525">
            <a:noFill/>
            <a:miter lim="800000"/>
            <a:headEnd/>
            <a:tailEnd/>
          </a:ln>
          <a:effectLst/>
        </p:spPr>
        <p:txBody>
          <a:bodyPr vert="horz" wrap="square" lIns="90925" tIns="45464" rIns="90925" bIns="45464"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1687" name="Rectangle 7"/>
          <p:cNvSpPr>
            <a:spLocks noGrp="1" noChangeArrowheads="1"/>
          </p:cNvSpPr>
          <p:nvPr>
            <p:ph type="sldNum" sz="quarter" idx="5"/>
          </p:nvPr>
        </p:nvSpPr>
        <p:spPr bwMode="auto">
          <a:xfrm>
            <a:off x="6332759" y="9086840"/>
            <a:ext cx="669675" cy="21345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000" b="0">
                <a:latin typeface="Museo Sans For Dell" pitchFamily="2" charset="0"/>
              </a:defRPr>
            </a:lvl1pPr>
          </a:lstStyle>
          <a:p>
            <a:pPr>
              <a:defRPr/>
            </a:pPr>
            <a:fld id="{FA04BB6B-BEDE-48E4-970F-8DFC0D4B5AE7}" type="slidenum">
              <a:rPr lang="en-US" smtClean="0"/>
              <a:pPr>
                <a:defRPr/>
              </a:pPr>
              <a:t>‹#›</a:t>
            </a:fld>
            <a:endParaRPr lang="en-US" dirty="0"/>
          </a:p>
        </p:txBody>
      </p:sp>
      <p:sp>
        <p:nvSpPr>
          <p:cNvPr id="2" name="fl" descr="                              Dell - Internal Use - Confidential&#10;"/>
          <p:cNvSpPr txBox="1"/>
          <p:nvPr/>
        </p:nvSpPr>
        <p:spPr>
          <a:xfrm>
            <a:off x="0" y="8973820"/>
            <a:ext cx="7010400" cy="353943"/>
          </a:xfrm>
          <a:prstGeom prst="rect">
            <a:avLst/>
          </a:prstGeom>
          <a:noFill/>
        </p:spPr>
        <p:txBody>
          <a:bodyPr vert="horz" rtlCol="0">
            <a:spAutoFit/>
          </a:bodyPr>
          <a:lstStyle/>
          <a:p>
            <a:pPr algn="l"/>
            <a:r>
              <a:rPr lang="en-US" sz="850" b="1" i="0" u="none" baseline="0">
                <a:solidFill>
                  <a:srgbClr val="7F7F7F"/>
                </a:solidFill>
                <a:latin typeface="museo sans for dell" panose="02000000000000000000" pitchFamily="2" charset="0"/>
              </a:rPr>
              <a:t>                              Dell - Internal Use - Confidential</a:t>
            </a:r>
          </a:p>
          <a:p>
            <a:pPr algn="l"/>
            <a:endParaRPr lang="en-US" sz="850" b="1" i="0" u="none" baseline="0">
              <a:solidFill>
                <a:srgbClr val="7F7F7F"/>
              </a:solidFill>
              <a:latin typeface="museo sans for dell" panose="02000000000000000000" pitchFamily="2" charset="0"/>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useo Sans For Dell"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seo Sans For Dell"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seo Sans For Dell"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seo Sans For Dell"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hear a bunch recently about containers, and </a:t>
            </a:r>
            <a:r>
              <a:rPr lang="en-US" dirty="0" err="1"/>
              <a:t>microservices</a:t>
            </a:r>
            <a:r>
              <a:rPr lang="en-US" dirty="0"/>
              <a:t> and </a:t>
            </a:r>
            <a:r>
              <a:rPr lang="en-US" dirty="0" err="1"/>
              <a:t>devops</a:t>
            </a:r>
            <a:r>
              <a:rPr lang="en-US" dirty="0"/>
              <a:t> and how they fit together.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think there are 4 forces in the industry right now,</a:t>
            </a:r>
            <a:r>
              <a:rPr lang="en-US" baseline="0" dirty="0"/>
              <a:t> influencing each other and giving rise to the cloud native application.</a:t>
            </a:r>
            <a:endParaRPr lang="en-US" dirty="0"/>
          </a:p>
          <a:p>
            <a:endParaRPr lang="en-US" dirty="0"/>
          </a:p>
        </p:txBody>
      </p:sp>
    </p:spTree>
    <p:extLst>
      <p:ext uri="{BB962C8B-B14F-4D97-AF65-F5344CB8AC3E}">
        <p14:creationId xmlns:p14="http://schemas.microsoft.com/office/powerpoint/2010/main" val="418911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ScaleIO Framework deploys Dell EMC ScaleIO as a simplified task in Apache Mesos. All the required components to consume and provision storage volumes from a ScaleIO cluster are automatically deployed and configured on the Mesos Agents. This creates an automated mechanism to have a fully configured and reliable persistent storage solution for containers running on Apache Mesos.</a:t>
            </a:r>
            <a:endParaRPr lang="en-US"/>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14</a:t>
            </a:fld>
            <a:endParaRPr lang="en-US" dirty="0"/>
          </a:p>
        </p:txBody>
      </p:sp>
    </p:spTree>
    <p:extLst>
      <p:ext uri="{BB962C8B-B14F-4D97-AF65-F5344CB8AC3E}">
        <p14:creationId xmlns:p14="http://schemas.microsoft.com/office/powerpoint/2010/main" val="307057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nature of the docker service command means it will restart containers on a different host if the docker daemon is unreachable. Small plug here for my EMC {code} group, but REX-Ray is one of the only available volume drivers that has High Availability built-in so the process of forcefully unmounting a volume from a host so it can be mounted elsewhere is done. Lastly, --replicas just makes sure there is always 1 instance of it running because we don't want to have multiple containers trying to have read/write access to the volume. However, you can create a secondary service that has read-only access and runs on the same host as the pg service to read from the mypgdata mount using constraints.</a:t>
            </a:r>
          </a:p>
          <a:p>
            <a:endParaRPr lang="en-US" smtClean="0"/>
          </a:p>
          <a:p>
            <a:r>
              <a:rPr lang="en-US" smtClean="0"/>
              <a:t> </a:t>
            </a:r>
            <a:endParaRPr lang="en-US"/>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15</a:t>
            </a:fld>
            <a:endParaRPr lang="en-US" dirty="0"/>
          </a:p>
        </p:txBody>
      </p:sp>
    </p:spTree>
    <p:extLst>
      <p:ext uri="{BB962C8B-B14F-4D97-AF65-F5344CB8AC3E}">
        <p14:creationId xmlns:p14="http://schemas.microsoft.com/office/powerpoint/2010/main" val="153733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19</a:t>
            </a:fld>
            <a:endParaRPr lang="en-US" dirty="0"/>
          </a:p>
        </p:txBody>
      </p:sp>
    </p:spTree>
    <p:extLst>
      <p:ext uri="{BB962C8B-B14F-4D97-AF65-F5344CB8AC3E}">
        <p14:creationId xmlns:p14="http://schemas.microsoft.com/office/powerpoint/2010/main" val="1708491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Maslow's hierarchy of needs is a theory in psychology proposed by Abraham Maslow in his 1943 paper "A Theory of Human Motivation" in Psychological Review.[2] Maslow subsequently extended the idea to include his observations of humans' innate curiosity. His theories parallel many other theories of human developmental psychology, some of which focus on describing the stages of growth in humans. Maslow used the terms "physiological", "safety", "belongingness" and "love", "esteem", "self-actualization", and "self-transcendence" to describe the pattern that human motivations generally move through.</a:t>
            </a:r>
          </a:p>
          <a:p>
            <a:endParaRPr lang="en-GB"/>
          </a:p>
          <a:p>
            <a:r>
              <a:rPr lang="en-GB"/>
              <a:t>The most fundamental and basic four layers of the pyramid contain what Maslow called "deficiency needs" or "d-needs": esteem, friendship and love, security, and physical needs. If these "deficiency needs" are not met – with the exception of the most fundamental (physiological) need – there may not be a physical indication, but the individual will feel anxious and tense. Maslow's theory suggests that the most basic level of needs must be met before the individual will strongly desire (or focus motivation upon) the secondary or higher level needs. Maslow also coined the term "metamotivation" to describe the motivation of people who go beyond the scope of the basic needs and strive for constant betterment.[7]</a:t>
            </a:r>
          </a:p>
          <a:p>
            <a:endParaRPr lang="en-GB"/>
          </a:p>
          <a:p>
            <a:r>
              <a:rPr lang="en-GB"/>
              <a:t>The human mind and brain are complex and have parallel processes running at the same time, thus many different motivations from various levels of Maslow's hierarchy can occur at the same time. Maslow spoke clearly about these levels and their satisfaction in terms such as "relative", "general", and "primarily". Instead of stating that the individual focuses on a certain need at any given time, Maslow stated that a certain need "dominates" the human organism.[3] Thus Maslow acknowledged the likelihood that the different levels of motivation could occur at any time in the human mind, but he focused on identifying the basic types of motivation and the order in which they should be met.</a:t>
            </a:r>
          </a:p>
          <a:p>
            <a:endParaRPr lang="en-GB"/>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3</a:t>
            </a:fld>
            <a:endParaRPr lang="en-US" dirty="0"/>
          </a:p>
        </p:txBody>
      </p:sp>
    </p:spTree>
    <p:extLst>
      <p:ext uri="{BB962C8B-B14F-4D97-AF65-F5344CB8AC3E}">
        <p14:creationId xmlns:p14="http://schemas.microsoft.com/office/powerpoint/2010/main" val="323827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a:t>
            </a:fld>
            <a:endParaRPr lang="en-US" dirty="0"/>
          </a:p>
        </p:txBody>
      </p:sp>
    </p:spTree>
    <p:extLst>
      <p:ext uri="{BB962C8B-B14F-4D97-AF65-F5344CB8AC3E}">
        <p14:creationId xmlns:p14="http://schemas.microsoft.com/office/powerpoint/2010/main" val="2191003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hear a bunch recently about containers, and </a:t>
            </a:r>
            <a:r>
              <a:rPr lang="en-US" dirty="0" err="1"/>
              <a:t>microservices</a:t>
            </a:r>
            <a:r>
              <a:rPr lang="en-US" dirty="0"/>
              <a:t> and </a:t>
            </a:r>
            <a:r>
              <a:rPr lang="en-US" dirty="0" err="1"/>
              <a:t>devops</a:t>
            </a:r>
            <a:r>
              <a:rPr lang="en-US" dirty="0"/>
              <a:t> and how they fit together.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think there are 4 forces in the industry right now,</a:t>
            </a:r>
            <a:r>
              <a:rPr lang="en-US" baseline="0" dirty="0"/>
              <a:t> influencing each other and giving rise to the cloud native application.</a:t>
            </a:r>
            <a:endParaRPr lang="en-US" dirty="0"/>
          </a:p>
          <a:p>
            <a:endParaRPr lang="en-US" dirty="0"/>
          </a:p>
        </p:txBody>
      </p:sp>
    </p:spTree>
    <p:extLst>
      <p:ext uri="{BB962C8B-B14F-4D97-AF65-F5344CB8AC3E}">
        <p14:creationId xmlns:p14="http://schemas.microsoft.com/office/powerpoint/2010/main" val="207707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7</a:t>
            </a:fld>
            <a:endParaRPr lang="en-US" dirty="0"/>
          </a:p>
        </p:txBody>
      </p:sp>
    </p:spTree>
    <p:extLst>
      <p:ext uri="{BB962C8B-B14F-4D97-AF65-F5344CB8AC3E}">
        <p14:creationId xmlns:p14="http://schemas.microsoft.com/office/powerpoint/2010/main" val="1732375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hear a bunch recently about containers, and </a:t>
            </a:r>
            <a:r>
              <a:rPr lang="en-US" dirty="0" err="1"/>
              <a:t>microservices</a:t>
            </a:r>
            <a:r>
              <a:rPr lang="en-US" dirty="0"/>
              <a:t> and </a:t>
            </a:r>
            <a:r>
              <a:rPr lang="en-US" dirty="0" err="1"/>
              <a:t>devops</a:t>
            </a:r>
            <a:r>
              <a:rPr lang="en-US" dirty="0"/>
              <a:t> and how they fit together.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think there are 4 forces in the industry right now,</a:t>
            </a:r>
            <a:r>
              <a:rPr lang="en-US" baseline="0" dirty="0"/>
              <a:t> influencing each other and giving rise to the cloud native application.</a:t>
            </a:r>
            <a:endParaRPr lang="en-US" dirty="0"/>
          </a:p>
          <a:p>
            <a:endParaRPr lang="en-US" dirty="0"/>
          </a:p>
        </p:txBody>
      </p:sp>
    </p:spTree>
    <p:extLst>
      <p:ext uri="{BB962C8B-B14F-4D97-AF65-F5344CB8AC3E}">
        <p14:creationId xmlns:p14="http://schemas.microsoft.com/office/powerpoint/2010/main" val="829410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useo Sans For Dell" pitchFamily="2" charset="0"/>
                <a:ea typeface="+mn-ea"/>
                <a:cs typeface="+mn-cs"/>
              </a:rPr>
              <a:t>When a node is first discovered by RackHD, data is collected from sources such as dmi, lshw, lspci, IPMI, ohai, etc. You may not know what these are, but the results end up in catalogs that you can use to access fine-grained details about the motherboard, processor, manufacturer, firmware versions, etc. You then define rulesets to categorize a machine into a SKU. Examples would be “nodes with an Intel chipset go in a SKU named ‘Intel'”</a:t>
            </a:r>
            <a:endParaRPr lang="en-US"/>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10</a:t>
            </a:fld>
            <a:endParaRPr lang="en-US" dirty="0"/>
          </a:p>
        </p:txBody>
      </p:sp>
    </p:spTree>
    <p:extLst>
      <p:ext uri="{BB962C8B-B14F-4D97-AF65-F5344CB8AC3E}">
        <p14:creationId xmlns:p14="http://schemas.microsoft.com/office/powerpoint/2010/main" val="127205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useo Sans For Dell" pitchFamily="2" charset="0"/>
                <a:ea typeface="+mn-ea"/>
                <a:cs typeface="+mn-cs"/>
              </a:rPr>
              <a:t>With this new release, a RackHD workflow can be applied to the node at provision time, allowing for OS installs. Additionally, a user no longer has to specify a RackHD node to use; rather, they can specify a SKU and the Driver will automatically pick a node for you. </a:t>
            </a:r>
          </a:p>
          <a:p>
            <a:endParaRPr lang="en-US" sz="1200" b="0" i="0" kern="1200" smtClean="0">
              <a:solidFill>
                <a:schemeClr val="tx1"/>
              </a:solidFill>
              <a:effectLst/>
              <a:latin typeface="Museo Sans For Dell" pitchFamily="2" charset="0"/>
              <a:ea typeface="+mn-ea"/>
              <a:cs typeface="+mn-cs"/>
            </a:endParaRPr>
          </a:p>
          <a:p>
            <a:r>
              <a:rPr lang="en-US" smtClean="0"/>
              <a:t>http://kendrickcoleman.com/index.php/Tech-Blog/how-to-use-volume-drivers-and-storage-with-new-docker-service-command.html</a:t>
            </a:r>
            <a:endParaRPr lang="en-US"/>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11</a:t>
            </a:fld>
            <a:endParaRPr lang="en-US" dirty="0"/>
          </a:p>
        </p:txBody>
      </p:sp>
    </p:spTree>
    <p:extLst>
      <p:ext uri="{BB962C8B-B14F-4D97-AF65-F5344CB8AC3E}">
        <p14:creationId xmlns:p14="http://schemas.microsoft.com/office/powerpoint/2010/main" val="351959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13</a:t>
            </a:fld>
            <a:endParaRPr lang="en-US" dirty="0"/>
          </a:p>
        </p:txBody>
      </p:sp>
    </p:spTree>
    <p:extLst>
      <p:ext uri="{BB962C8B-B14F-4D97-AF65-F5344CB8AC3E}">
        <p14:creationId xmlns:p14="http://schemas.microsoft.com/office/powerpoint/2010/main" val="40186851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Image 1">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60846" cy="5152976"/>
          </a:xfrm>
          <a:prstGeom prst="rect">
            <a:avLst/>
          </a:prstGeom>
        </p:spPr>
      </p:pic>
      <p:sp>
        <p:nvSpPr>
          <p:cNvPr id="7" name="Title Placeholder 21"/>
          <p:cNvSpPr>
            <a:spLocks noGrp="1"/>
          </p:cNvSpPr>
          <p:nvPr>
            <p:ph type="ctrTitle" hasCustomPrompt="1"/>
          </p:nvPr>
        </p:nvSpPr>
        <p:spPr>
          <a:xfrm>
            <a:off x="274319" y="290332"/>
            <a:ext cx="6286975"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10" name="Text Placeholder 12"/>
          <p:cNvSpPr>
            <a:spLocks noGrp="1"/>
          </p:cNvSpPr>
          <p:nvPr>
            <p:ph type="subTitle" idx="1" hasCustomPrompt="1"/>
          </p:nvPr>
        </p:nvSpPr>
        <p:spPr>
          <a:xfrm>
            <a:off x="274320" y="2252133"/>
            <a:ext cx="6286975" cy="369332"/>
          </a:xfrm>
          <a:prstGeom prst="rect">
            <a:avLst/>
          </a:prstGeom>
        </p:spPr>
        <p:txBody>
          <a:bodyPr wrap="square" lIns="0" tIns="0" rIns="0" bIns="0" anchor="t" anchorCtr="0">
            <a:spAutoFit/>
          </a:bodyPr>
          <a:lstStyle>
            <a:lvl1pPr marL="0" indent="0" algn="l">
              <a:buFont typeface="Wingdings" pitchFamily="2" charset="2"/>
              <a:buNone/>
              <a:defRPr sz="24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1294" y="3898232"/>
            <a:ext cx="2296617" cy="814209"/>
          </a:xfrm>
          <a:prstGeom prst="rect">
            <a:avLst/>
          </a:prstGeom>
        </p:spPr>
      </p:pic>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60846" cy="5152976"/>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1294" y="3898232"/>
            <a:ext cx="2296617" cy="814209"/>
          </a:xfrm>
          <a:prstGeom prst="rect">
            <a:avLst/>
          </a:prstGeom>
        </p:spPr>
      </p:pic>
    </p:spTree>
    <p:extLst>
      <p:ext uri="{BB962C8B-B14F-4D97-AF65-F5344CB8AC3E}">
        <p14:creationId xmlns:p14="http://schemas.microsoft.com/office/powerpoint/2010/main" val="137642683"/>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defRPr lang="en-US" sz="2400" b="0" dirty="0" smtClean="0">
                <a:solidFill>
                  <a:schemeClr val="tx2"/>
                </a:solidFill>
                <a:latin typeface="Arial" panose="020B0604020202020204" pitchFamily="34" charset="0"/>
                <a:cs typeface="Arial" panose="020B0604020202020204" pitchFamily="34" charset="0"/>
              </a:defRPr>
            </a:lvl1pPr>
            <a:lvl2pPr>
              <a:defRPr lang="en-US" sz="2200" b="0" dirty="0" smtClean="0">
                <a:solidFill>
                  <a:schemeClr val="tx2"/>
                </a:solidFill>
                <a:latin typeface="Arial" panose="020B0604020202020204" pitchFamily="34" charset="0"/>
                <a:cs typeface="Arial" panose="020B0604020202020204" pitchFamily="34" charset="0"/>
              </a:defRPr>
            </a:lvl2pPr>
            <a:lvl3pPr>
              <a:defRPr lang="en-US" sz="2000" b="0" dirty="0" smtClean="0">
                <a:solidFill>
                  <a:schemeClr val="tx2"/>
                </a:solidFill>
                <a:latin typeface="Arial" panose="020B0604020202020204" pitchFamily="34" charset="0"/>
                <a:cs typeface="Arial" panose="020B0604020202020204" pitchFamily="34" charset="0"/>
              </a:defRPr>
            </a:lvl3pPr>
            <a:lvl4pPr>
              <a:defRPr sz="1800">
                <a:solidFill>
                  <a:schemeClr val="tx2"/>
                </a:solidFill>
              </a:defRPr>
            </a:lvl4pPr>
            <a:lvl5pPr>
              <a:buClr>
                <a:schemeClr val="tx2"/>
              </a:buClr>
              <a:defRPr sz="1600">
                <a:solidFill>
                  <a:schemeClr val="tx2"/>
                </a:solidFill>
              </a:defRPr>
            </a:lvl5pPr>
          </a:lstStyle>
          <a:p>
            <a:pPr lvl="0"/>
            <a:r>
              <a:rPr lang="en-US" dirty="0"/>
              <a:t>Click to edit text</a:t>
            </a:r>
          </a:p>
          <a:p>
            <a:pPr lvl="1" indent="-231775"/>
            <a:r>
              <a:rPr lang="en-US" dirty="0"/>
              <a:t>Second level</a:t>
            </a:r>
          </a:p>
          <a:p>
            <a:pPr lvl="2"/>
            <a:r>
              <a:rPr lang="en-US" dirty="0"/>
              <a:t>Third level</a:t>
            </a:r>
          </a:p>
          <a:p>
            <a:pPr lvl="3"/>
            <a:r>
              <a:rPr lang="en-US" dirty="0"/>
              <a:t>Fourth</a:t>
            </a:r>
          </a:p>
          <a:p>
            <a:pPr lvl="4"/>
            <a:r>
              <a:rPr lang="en-US" dirty="0"/>
              <a:t>Fifth</a:t>
            </a:r>
          </a:p>
        </p:txBody>
      </p:sp>
    </p:spTree>
    <p:extLst>
      <p:ext uri="{BB962C8B-B14F-4D97-AF65-F5344CB8AC3E}">
        <p14:creationId xmlns:p14="http://schemas.microsoft.com/office/powerpoint/2010/main" val="1828814596"/>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defRPr lang="en-US" sz="2400" b="0" dirty="0" smtClean="0">
                <a:solidFill>
                  <a:schemeClr val="tx2"/>
                </a:solidFill>
                <a:latin typeface="Arial" panose="020B0604020202020204" pitchFamily="34" charset="0"/>
                <a:cs typeface="Arial" panose="020B0604020202020204" pitchFamily="34" charset="0"/>
              </a:defRPr>
            </a:lvl1pPr>
            <a:lvl2pPr>
              <a:defRPr lang="en-US" sz="2200" b="0" dirty="0" smtClean="0">
                <a:solidFill>
                  <a:schemeClr val="tx2"/>
                </a:solidFill>
                <a:latin typeface="Arial" panose="020B0604020202020204" pitchFamily="34" charset="0"/>
                <a:cs typeface="Arial" panose="020B0604020202020204" pitchFamily="34" charset="0"/>
              </a:defRPr>
            </a:lvl2pPr>
            <a:lvl3pPr>
              <a:defRPr lang="en-US" sz="2000" b="0" dirty="0" smtClean="0">
                <a:solidFill>
                  <a:schemeClr val="tx2"/>
                </a:solidFill>
                <a:latin typeface="Arial" panose="020B0604020202020204" pitchFamily="34" charset="0"/>
                <a:cs typeface="Arial" panose="020B0604020202020204" pitchFamily="34" charset="0"/>
              </a:defRPr>
            </a:lvl3pPr>
            <a:lvl4pPr>
              <a:defRPr lang="en-US" sz="1800" dirty="0" smtClean="0">
                <a:solidFill>
                  <a:schemeClr val="tx2"/>
                </a:solidFill>
              </a:defRPr>
            </a:lvl4pPr>
            <a:lvl5pPr>
              <a:buClr>
                <a:schemeClr val="tx2"/>
              </a:buClr>
              <a:defRPr>
                <a:solidFill>
                  <a:schemeClr val="tx2"/>
                </a:solidFill>
                <a:latin typeface="+mn-lt"/>
              </a:defRPr>
            </a:lvl5pPr>
          </a:lstStyle>
          <a:p>
            <a:pPr lvl="0"/>
            <a:r>
              <a:rPr lang="en-US" dirty="0"/>
              <a:t>Click to edit text</a:t>
            </a:r>
          </a:p>
          <a:p>
            <a:pPr lvl="1" indent="-231775"/>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sz="2400" b="1">
                <a:solidFill>
                  <a:schemeClr val="tx2"/>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100959108"/>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defRPr lang="en-US" sz="2400" b="0" dirty="0" smtClean="0">
                <a:solidFill>
                  <a:schemeClr val="tx2"/>
                </a:solidFill>
                <a:latin typeface="Arial" panose="020B0604020202020204" pitchFamily="34" charset="0"/>
                <a:cs typeface="Arial" panose="020B0604020202020204" pitchFamily="34" charset="0"/>
              </a:defRPr>
            </a:lvl1pPr>
            <a:lvl2pPr>
              <a:defRPr lang="en-US" sz="2200" b="0" dirty="0" smtClean="0">
                <a:solidFill>
                  <a:schemeClr val="tx2"/>
                </a:solidFill>
                <a:latin typeface="Arial" panose="020B0604020202020204" pitchFamily="34" charset="0"/>
                <a:cs typeface="Arial" panose="020B0604020202020204" pitchFamily="34" charset="0"/>
              </a:defRPr>
            </a:lvl2pPr>
            <a:lvl3pPr>
              <a:defRPr lang="en-US" sz="2000" b="0" dirty="0" smtClean="0">
                <a:solidFill>
                  <a:schemeClr val="tx2"/>
                </a:solidFill>
                <a:latin typeface="Arial" panose="020B0604020202020204" pitchFamily="34" charset="0"/>
                <a:cs typeface="Arial" panose="020B0604020202020204" pitchFamily="34" charset="0"/>
              </a:defRPr>
            </a:lvl3pPr>
            <a:lvl4pPr>
              <a:defRPr lang="en-US" sz="1800" dirty="0" smtClean="0">
                <a:solidFill>
                  <a:schemeClr val="tx2"/>
                </a:solidFill>
              </a:defRPr>
            </a:lvl4pPr>
            <a:lvl5pPr>
              <a:defRPr lang="en-US" sz="1600" dirty="0" smtClean="0">
                <a:solidFill>
                  <a:schemeClr val="tx2"/>
                </a:solidFill>
                <a:latin typeface="+mn-lt"/>
              </a:defRPr>
            </a:lvl5pPr>
          </a:lstStyle>
          <a:p>
            <a:pPr lvl="0"/>
            <a:r>
              <a:rPr lang="en-US" dirty="0"/>
              <a:t>Click to edit text</a:t>
            </a:r>
          </a:p>
          <a:p>
            <a:pPr lvl="1" indent="-231775"/>
            <a:r>
              <a:rPr lang="en-US" dirty="0"/>
              <a:t>Second level</a:t>
            </a:r>
          </a:p>
          <a:p>
            <a:pPr lvl="2"/>
            <a:r>
              <a:rPr lang="en-US" dirty="0"/>
              <a:t>Third level</a:t>
            </a:r>
          </a:p>
          <a:p>
            <a:pPr lvl="3"/>
            <a:r>
              <a:rPr lang="en-US" dirty="0"/>
              <a:t>Fourth level</a:t>
            </a:r>
          </a:p>
          <a:p>
            <a:pPr lvl="4">
              <a:buClr>
                <a:schemeClr val="tx2"/>
              </a:buClr>
            </a:pPr>
            <a:r>
              <a:rPr lang="en-US" dirty="0"/>
              <a:t>Fifth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sz="2400" b="1">
                <a:solidFill>
                  <a:schemeClr val="tx2"/>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1893604182"/>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97838334"/>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Divider_Image 1">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56780" cy="5150688"/>
          </a:xfrm>
          <a:prstGeom prst="rect">
            <a:avLst/>
          </a:prstGeom>
        </p:spPr>
      </p:pic>
      <p:sp>
        <p:nvSpPr>
          <p:cNvPr id="9"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56416"/>
          <a:stretch/>
        </p:blipFill>
        <p:spPr>
          <a:xfrm>
            <a:off x="8424590" y="4589602"/>
            <a:ext cx="454018" cy="369316"/>
          </a:xfrm>
          <a:prstGeom prst="rect">
            <a:avLst/>
          </a:prstGeom>
        </p:spPr>
      </p:pic>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56780" cy="5150688"/>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r="56416"/>
          <a:stretch/>
        </p:blipFill>
        <p:spPr>
          <a:xfrm>
            <a:off x="8424590" y="4589602"/>
            <a:ext cx="454018" cy="369316"/>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28412" y="4774260"/>
            <a:ext cx="675370" cy="120065"/>
          </a:xfrm>
          <a:prstGeom prst="rect">
            <a:avLst/>
          </a:prstGeom>
        </p:spPr>
      </p:pic>
    </p:spTree>
    <p:extLst>
      <p:ext uri="{BB962C8B-B14F-4D97-AF65-F5344CB8AC3E}">
        <p14:creationId xmlns:p14="http://schemas.microsoft.com/office/powerpoint/2010/main" val="1543889583"/>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Divider_Image 2">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9156778" cy="5150688"/>
          </a:xfrm>
          <a:prstGeom prst="rect">
            <a:avLst/>
          </a:prstGeom>
        </p:spPr>
      </p:pic>
      <p:sp>
        <p:nvSpPr>
          <p:cNvPr id="9"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56416"/>
          <a:stretch/>
        </p:blipFill>
        <p:spPr>
          <a:xfrm>
            <a:off x="8424590" y="4589602"/>
            <a:ext cx="454018" cy="369316"/>
          </a:xfrm>
          <a:prstGeom prst="rect">
            <a:avLst/>
          </a:prstGeom>
        </p:spPr>
      </p:pic>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56778" cy="5150688"/>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r="56416"/>
          <a:stretch/>
        </p:blipFill>
        <p:spPr>
          <a:xfrm>
            <a:off x="8424590" y="4589602"/>
            <a:ext cx="454018" cy="369316"/>
          </a:xfrm>
          <a:prstGeom prst="rect">
            <a:avLst/>
          </a:prstGeom>
        </p:spPr>
      </p:pic>
    </p:spTree>
    <p:extLst>
      <p:ext uri="{BB962C8B-B14F-4D97-AF65-F5344CB8AC3E}">
        <p14:creationId xmlns:p14="http://schemas.microsoft.com/office/powerpoint/2010/main" val="107314780"/>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_Image 3">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9156778" cy="5150688"/>
          </a:xfrm>
          <a:prstGeom prst="rect">
            <a:avLst/>
          </a:prstGeom>
        </p:spPr>
      </p:pic>
      <p:sp>
        <p:nvSpPr>
          <p:cNvPr id="9"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56416"/>
          <a:stretch/>
        </p:blipFill>
        <p:spPr>
          <a:xfrm>
            <a:off x="8424590" y="4589602"/>
            <a:ext cx="454018" cy="369316"/>
          </a:xfrm>
          <a:prstGeom prst="rect">
            <a:avLst/>
          </a:prstGeom>
        </p:spPr>
      </p:pic>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56778" cy="5150688"/>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r="56416"/>
          <a:stretch/>
        </p:blipFill>
        <p:spPr>
          <a:xfrm>
            <a:off x="8424590" y="4589602"/>
            <a:ext cx="454018" cy="369316"/>
          </a:xfrm>
          <a:prstGeom prst="rect">
            <a:avLst/>
          </a:prstGeom>
        </p:spPr>
      </p:pic>
    </p:spTree>
    <p:extLst>
      <p:ext uri="{BB962C8B-B14F-4D97-AF65-F5344CB8AC3E}">
        <p14:creationId xmlns:p14="http://schemas.microsoft.com/office/powerpoint/2010/main" val="1900727627"/>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Divider_Black">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a:t>Click to edit divider slide title  </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56416"/>
          <a:stretch/>
        </p:blipFill>
        <p:spPr>
          <a:xfrm>
            <a:off x="8424590" y="4589602"/>
            <a:ext cx="454018" cy="369316"/>
          </a:xfrm>
          <a:prstGeom prst="rect">
            <a:avLst/>
          </a:prstGeom>
        </p:spPr>
      </p:pic>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r="56416"/>
          <a:stretch/>
        </p:blipFill>
        <p:spPr>
          <a:xfrm>
            <a:off x="8424590" y="4589602"/>
            <a:ext cx="454018" cy="369316"/>
          </a:xfrm>
          <a:prstGeom prst="rect">
            <a:avLst/>
          </a:prstGeom>
        </p:spPr>
      </p:pic>
    </p:spTree>
    <p:extLst>
      <p:ext uri="{BB962C8B-B14F-4D97-AF65-F5344CB8AC3E}">
        <p14:creationId xmlns:p14="http://schemas.microsoft.com/office/powerpoint/2010/main" val="1709977864"/>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ogo slide_Black">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29161" y="1987885"/>
            <a:ext cx="3046048" cy="1081718"/>
          </a:xfrm>
          <a:prstGeom prst="rect">
            <a:avLst/>
          </a:prstGeom>
        </p:spPr>
      </p:pic>
    </p:spTree>
    <p:extLst>
      <p:ext uri="{BB962C8B-B14F-4D97-AF65-F5344CB8AC3E}">
        <p14:creationId xmlns:p14="http://schemas.microsoft.com/office/powerpoint/2010/main" val="1971796094"/>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4" name="Rectangle 3"/>
          <p:cNvSpPr/>
          <p:nvPr/>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6639" y="1208919"/>
            <a:ext cx="2251091" cy="2639649"/>
          </a:xfrm>
          <a:prstGeom prst="rect">
            <a:avLst/>
          </a:prstGeom>
        </p:spPr>
      </p:pic>
      <p:sp>
        <p:nvSpPr>
          <p:cNvPr id="5" name="Rectangle 4"/>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26639" y="1208919"/>
            <a:ext cx="2251091" cy="2639649"/>
          </a:xfrm>
          <a:prstGeom prst="rect">
            <a:avLst/>
          </a:prstGeom>
        </p:spPr>
      </p:pic>
    </p:spTree>
    <p:extLst>
      <p:ext uri="{BB962C8B-B14F-4D97-AF65-F5344CB8AC3E}">
        <p14:creationId xmlns:p14="http://schemas.microsoft.com/office/powerpoint/2010/main" val="9311354"/>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Image 2">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60844" cy="5152975"/>
          </a:xfrm>
          <a:prstGeom prst="rect">
            <a:avLst/>
          </a:prstGeom>
        </p:spPr>
      </p:pic>
      <p:sp>
        <p:nvSpPr>
          <p:cNvPr id="10" name="Title Placeholder 21"/>
          <p:cNvSpPr>
            <a:spLocks noGrp="1"/>
          </p:cNvSpPr>
          <p:nvPr>
            <p:ph type="ctrTitle" hasCustomPrompt="1"/>
          </p:nvPr>
        </p:nvSpPr>
        <p:spPr>
          <a:xfrm>
            <a:off x="274320" y="289726"/>
            <a:ext cx="6286974"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11" name="Text Placeholder 12"/>
          <p:cNvSpPr>
            <a:spLocks noGrp="1"/>
          </p:cNvSpPr>
          <p:nvPr>
            <p:ph type="subTitle" idx="1" hasCustomPrompt="1"/>
          </p:nvPr>
        </p:nvSpPr>
        <p:spPr>
          <a:xfrm>
            <a:off x="274320" y="2252133"/>
            <a:ext cx="6286974" cy="369332"/>
          </a:xfrm>
          <a:prstGeom prst="rect">
            <a:avLst/>
          </a:prstGeom>
        </p:spPr>
        <p:txBody>
          <a:bodyPr wrap="square" lIns="0" tIns="0" rIns="0" bIns="0" anchor="t" anchorCtr="0">
            <a:spAutoFit/>
          </a:bodyPr>
          <a:lstStyle>
            <a:lvl1pPr marL="0" indent="0" algn="l">
              <a:buFont typeface="Wingdings" pitchFamily="2" charset="2"/>
              <a:buNone/>
              <a:defRPr sz="24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1294" y="3898232"/>
            <a:ext cx="2296617" cy="814209"/>
          </a:xfrm>
          <a:prstGeom prst="rect">
            <a:avLst/>
          </a:prstGeom>
        </p:spPr>
      </p:pic>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60844" cy="515297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1294" y="3898232"/>
            <a:ext cx="2296617" cy="814209"/>
          </a:xfrm>
          <a:prstGeom prst="rect">
            <a:avLst/>
          </a:prstGeom>
        </p:spPr>
      </p:pic>
    </p:spTree>
    <p:extLst>
      <p:ext uri="{BB962C8B-B14F-4D97-AF65-F5344CB8AC3E}">
        <p14:creationId xmlns:p14="http://schemas.microsoft.com/office/powerpoint/2010/main" val="520685362"/>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3"/>
          <p:cNvSpPr/>
          <p:nvPr/>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5545" y="803744"/>
            <a:ext cx="3252909" cy="3543155"/>
          </a:xfrm>
          <a:prstGeom prst="rect">
            <a:avLst/>
          </a:prstGeom>
        </p:spPr>
      </p:pic>
      <p:sp>
        <p:nvSpPr>
          <p:cNvPr id="9" name="TextBox 8"/>
          <p:cNvSpPr txBox="1"/>
          <p:nvPr/>
        </p:nvSpPr>
        <p:spPr>
          <a:xfrm>
            <a:off x="6198454" y="544040"/>
            <a:ext cx="2483372" cy="535531"/>
          </a:xfrm>
          <a:prstGeom prst="rect">
            <a:avLst/>
          </a:prstGeom>
          <a:noFill/>
        </p:spPr>
        <p:txBody>
          <a:bodyPr wrap="none" rtlCol="0">
            <a:spAutoFit/>
          </a:bodyPr>
          <a:lstStyle/>
          <a:p>
            <a:pPr>
              <a:lnSpc>
                <a:spcPct val="90000"/>
              </a:lnSpc>
              <a:spcBef>
                <a:spcPts val="600"/>
              </a:spcBef>
              <a:spcAft>
                <a:spcPts val="0"/>
              </a:spcAft>
              <a:buClr>
                <a:schemeClr val="bg1"/>
              </a:buClr>
            </a:pPr>
            <a:r>
              <a:rPr lang="en-US" sz="3200" b="1" dirty="0">
                <a:solidFill>
                  <a:schemeClr val="tx2"/>
                </a:solidFill>
                <a:latin typeface="+mn-lt"/>
              </a:rPr>
              <a:t>#CodeOpen</a:t>
            </a:r>
          </a:p>
        </p:txBody>
      </p:sp>
      <p:sp>
        <p:nvSpPr>
          <p:cNvPr id="5" name="Rectangle 4"/>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5545" y="803744"/>
            <a:ext cx="3252909" cy="3543155"/>
          </a:xfrm>
          <a:prstGeom prst="rect">
            <a:avLst/>
          </a:prstGeom>
        </p:spPr>
      </p:pic>
      <p:sp>
        <p:nvSpPr>
          <p:cNvPr id="7" name="TextBox 6"/>
          <p:cNvSpPr txBox="1"/>
          <p:nvPr userDrawn="1"/>
        </p:nvSpPr>
        <p:spPr>
          <a:xfrm>
            <a:off x="6198454" y="544040"/>
            <a:ext cx="2483372" cy="535531"/>
          </a:xfrm>
          <a:prstGeom prst="rect">
            <a:avLst/>
          </a:prstGeom>
          <a:noFill/>
        </p:spPr>
        <p:txBody>
          <a:bodyPr wrap="none" rtlCol="0">
            <a:spAutoFit/>
          </a:bodyPr>
          <a:lstStyle/>
          <a:p>
            <a:pPr>
              <a:lnSpc>
                <a:spcPct val="90000"/>
              </a:lnSpc>
              <a:spcBef>
                <a:spcPts val="600"/>
              </a:spcBef>
              <a:spcAft>
                <a:spcPts val="0"/>
              </a:spcAft>
              <a:buClr>
                <a:schemeClr val="bg1"/>
              </a:buClr>
            </a:pPr>
            <a:r>
              <a:rPr lang="en-US" sz="3200" b="1" dirty="0">
                <a:solidFill>
                  <a:schemeClr val="tx2"/>
                </a:solidFill>
                <a:latin typeface="+mn-lt"/>
              </a:rPr>
              <a:t>#CodeOpen</a:t>
            </a:r>
          </a:p>
        </p:txBody>
      </p:sp>
    </p:spTree>
    <p:extLst>
      <p:ext uri="{BB962C8B-B14F-4D97-AF65-F5344CB8AC3E}">
        <p14:creationId xmlns:p14="http://schemas.microsoft.com/office/powerpoint/2010/main" val="1877104094"/>
      </p:ext>
    </p:extLst>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Rectangle 5"/>
          <p:cNvSpPr/>
          <p:nvPr/>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5545" y="803744"/>
            <a:ext cx="3252909" cy="3543155"/>
          </a:xfrm>
          <a:prstGeom prst="rect">
            <a:avLst/>
          </a:prstGeom>
        </p:spPr>
      </p:pic>
      <p:sp>
        <p:nvSpPr>
          <p:cNvPr id="10" name="TextBox 9"/>
          <p:cNvSpPr txBox="1"/>
          <p:nvPr/>
        </p:nvSpPr>
        <p:spPr>
          <a:xfrm>
            <a:off x="6198454" y="544040"/>
            <a:ext cx="2483372" cy="535531"/>
          </a:xfrm>
          <a:prstGeom prst="rect">
            <a:avLst/>
          </a:prstGeom>
          <a:noFill/>
        </p:spPr>
        <p:txBody>
          <a:bodyPr wrap="none" rtlCol="0">
            <a:spAutoFit/>
          </a:bodyPr>
          <a:lstStyle/>
          <a:p>
            <a:pPr>
              <a:lnSpc>
                <a:spcPct val="90000"/>
              </a:lnSpc>
              <a:spcBef>
                <a:spcPts val="600"/>
              </a:spcBef>
              <a:spcAft>
                <a:spcPts val="0"/>
              </a:spcAft>
              <a:buClr>
                <a:schemeClr val="bg1"/>
              </a:buClr>
            </a:pPr>
            <a:r>
              <a:rPr lang="en-US" sz="3200" b="1" dirty="0">
                <a:solidFill>
                  <a:schemeClr val="tx2"/>
                </a:solidFill>
                <a:latin typeface="+mn-lt"/>
              </a:rPr>
              <a:t>#CodeOpen</a:t>
            </a:r>
          </a:p>
        </p:txBody>
      </p:sp>
      <p:sp>
        <p:nvSpPr>
          <p:cNvPr id="11" name="Rectangle 10"/>
          <p:cNvSpPr/>
          <p:nvPr/>
        </p:nvSpPr>
        <p:spPr>
          <a:xfrm>
            <a:off x="1" y="0"/>
            <a:ext cx="9144000" cy="5143500"/>
          </a:xfrm>
          <a:prstGeom prst="rect">
            <a:avLst/>
          </a:prstGeom>
          <a:solidFill>
            <a:schemeClr val="bg2">
              <a:alpha val="68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425567" y="1739969"/>
            <a:ext cx="4292866" cy="1631216"/>
          </a:xfrm>
          <a:prstGeom prst="rect">
            <a:avLst/>
          </a:prstGeom>
          <a:noFill/>
        </p:spPr>
        <p:txBody>
          <a:bodyPr wrap="square" rtlCol="0">
            <a:spAutoFit/>
          </a:bodyPr>
          <a:lstStyle/>
          <a:p>
            <a:pPr algn="ctr"/>
            <a:r>
              <a:rPr lang="en-US" sz="10000" dirty="0">
                <a:solidFill>
                  <a:schemeClr val="tx2"/>
                </a:solidFill>
                <a:latin typeface="+mn-lt"/>
                <a:cs typeface="Avenir Book"/>
              </a:rPr>
              <a:t>Demo</a:t>
            </a:r>
          </a:p>
        </p:txBody>
      </p:sp>
      <p:sp>
        <p:nvSpPr>
          <p:cNvPr id="8" name="Rectangle 7"/>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5545" y="803744"/>
            <a:ext cx="3252909" cy="3543155"/>
          </a:xfrm>
          <a:prstGeom prst="rect">
            <a:avLst/>
          </a:prstGeom>
        </p:spPr>
      </p:pic>
      <p:sp>
        <p:nvSpPr>
          <p:cNvPr id="13" name="TextBox 12"/>
          <p:cNvSpPr txBox="1"/>
          <p:nvPr userDrawn="1"/>
        </p:nvSpPr>
        <p:spPr>
          <a:xfrm>
            <a:off x="6198454" y="544040"/>
            <a:ext cx="2483372" cy="535531"/>
          </a:xfrm>
          <a:prstGeom prst="rect">
            <a:avLst/>
          </a:prstGeom>
          <a:noFill/>
        </p:spPr>
        <p:txBody>
          <a:bodyPr wrap="none" rtlCol="0">
            <a:spAutoFit/>
          </a:bodyPr>
          <a:lstStyle/>
          <a:p>
            <a:pPr>
              <a:lnSpc>
                <a:spcPct val="90000"/>
              </a:lnSpc>
              <a:spcBef>
                <a:spcPts val="600"/>
              </a:spcBef>
              <a:spcAft>
                <a:spcPts val="0"/>
              </a:spcAft>
              <a:buClr>
                <a:schemeClr val="bg1"/>
              </a:buClr>
            </a:pPr>
            <a:r>
              <a:rPr lang="en-US" sz="3200" b="1" dirty="0">
                <a:solidFill>
                  <a:schemeClr val="tx2"/>
                </a:solidFill>
                <a:latin typeface="+mn-lt"/>
              </a:rPr>
              <a:t>#CodeOpen</a:t>
            </a:r>
          </a:p>
        </p:txBody>
      </p:sp>
      <p:sp>
        <p:nvSpPr>
          <p:cNvPr id="14" name="Rectangle 13"/>
          <p:cNvSpPr/>
          <p:nvPr userDrawn="1"/>
        </p:nvSpPr>
        <p:spPr>
          <a:xfrm>
            <a:off x="1" y="0"/>
            <a:ext cx="9144000" cy="5143500"/>
          </a:xfrm>
          <a:prstGeom prst="rect">
            <a:avLst/>
          </a:prstGeom>
          <a:solidFill>
            <a:schemeClr val="bg2">
              <a:alpha val="68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userDrawn="1"/>
        </p:nvSpPr>
        <p:spPr>
          <a:xfrm>
            <a:off x="2425567" y="1739969"/>
            <a:ext cx="4292866" cy="1631216"/>
          </a:xfrm>
          <a:prstGeom prst="rect">
            <a:avLst/>
          </a:prstGeom>
          <a:noFill/>
        </p:spPr>
        <p:txBody>
          <a:bodyPr wrap="square" rtlCol="0">
            <a:spAutoFit/>
          </a:bodyPr>
          <a:lstStyle/>
          <a:p>
            <a:pPr algn="ctr"/>
            <a:r>
              <a:rPr lang="en-US" sz="10000" dirty="0">
                <a:solidFill>
                  <a:schemeClr val="tx2"/>
                </a:solidFill>
                <a:latin typeface="+mn-lt"/>
                <a:cs typeface="Avenir Book"/>
              </a:rPr>
              <a:t>Demo</a:t>
            </a:r>
          </a:p>
        </p:txBody>
      </p:sp>
    </p:spTree>
    <p:extLst>
      <p:ext uri="{BB962C8B-B14F-4D97-AF65-F5344CB8AC3E}">
        <p14:creationId xmlns:p14="http://schemas.microsoft.com/office/powerpoint/2010/main" val="1953733428"/>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7" name="Rectangle 6"/>
          <p:cNvSpPr/>
          <p:nvPr/>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5545" y="803744"/>
            <a:ext cx="3252909" cy="3543155"/>
          </a:xfrm>
          <a:prstGeom prst="rect">
            <a:avLst/>
          </a:prstGeom>
        </p:spPr>
      </p:pic>
      <p:sp>
        <p:nvSpPr>
          <p:cNvPr id="10" name="TextBox 9"/>
          <p:cNvSpPr txBox="1"/>
          <p:nvPr/>
        </p:nvSpPr>
        <p:spPr>
          <a:xfrm>
            <a:off x="6198454" y="544040"/>
            <a:ext cx="2483372" cy="535531"/>
          </a:xfrm>
          <a:prstGeom prst="rect">
            <a:avLst/>
          </a:prstGeom>
          <a:noFill/>
        </p:spPr>
        <p:txBody>
          <a:bodyPr wrap="none" rtlCol="0">
            <a:spAutoFit/>
          </a:bodyPr>
          <a:lstStyle/>
          <a:p>
            <a:pPr>
              <a:lnSpc>
                <a:spcPct val="90000"/>
              </a:lnSpc>
              <a:spcBef>
                <a:spcPts val="600"/>
              </a:spcBef>
              <a:spcAft>
                <a:spcPts val="0"/>
              </a:spcAft>
              <a:buClr>
                <a:schemeClr val="bg1"/>
              </a:buClr>
            </a:pPr>
            <a:r>
              <a:rPr lang="en-US" sz="3200" b="1" dirty="0">
                <a:solidFill>
                  <a:schemeClr val="tx2"/>
                </a:solidFill>
                <a:latin typeface="+mn-lt"/>
              </a:rPr>
              <a:t>#CodeOpen</a:t>
            </a:r>
          </a:p>
        </p:txBody>
      </p:sp>
      <p:sp>
        <p:nvSpPr>
          <p:cNvPr id="11" name="Rectangle 10"/>
          <p:cNvSpPr/>
          <p:nvPr/>
        </p:nvSpPr>
        <p:spPr>
          <a:xfrm>
            <a:off x="1" y="0"/>
            <a:ext cx="9144000" cy="5143500"/>
          </a:xfrm>
          <a:prstGeom prst="rect">
            <a:avLst/>
          </a:prstGeom>
          <a:solidFill>
            <a:schemeClr val="bg2">
              <a:alpha val="68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155405" y="1739969"/>
            <a:ext cx="6833190" cy="1631216"/>
          </a:xfrm>
          <a:prstGeom prst="rect">
            <a:avLst/>
          </a:prstGeom>
          <a:noFill/>
        </p:spPr>
        <p:txBody>
          <a:bodyPr wrap="square" rtlCol="0">
            <a:spAutoFit/>
          </a:bodyPr>
          <a:lstStyle/>
          <a:p>
            <a:pPr algn="ctr"/>
            <a:r>
              <a:rPr lang="en-US" sz="10000" dirty="0">
                <a:solidFill>
                  <a:schemeClr val="tx2"/>
                </a:solidFill>
                <a:latin typeface="+mn-lt"/>
                <a:cs typeface="Avenir Book"/>
              </a:rPr>
              <a:t>Thank You </a:t>
            </a:r>
          </a:p>
        </p:txBody>
      </p:sp>
      <p:sp>
        <p:nvSpPr>
          <p:cNvPr id="9" name="Rectangle 8"/>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5545" y="803744"/>
            <a:ext cx="3252909" cy="3543155"/>
          </a:xfrm>
          <a:prstGeom prst="rect">
            <a:avLst/>
          </a:prstGeom>
        </p:spPr>
      </p:pic>
      <p:sp>
        <p:nvSpPr>
          <p:cNvPr id="14" name="TextBox 13"/>
          <p:cNvSpPr txBox="1"/>
          <p:nvPr userDrawn="1"/>
        </p:nvSpPr>
        <p:spPr>
          <a:xfrm>
            <a:off x="6198454" y="544040"/>
            <a:ext cx="2483372" cy="535531"/>
          </a:xfrm>
          <a:prstGeom prst="rect">
            <a:avLst/>
          </a:prstGeom>
          <a:noFill/>
        </p:spPr>
        <p:txBody>
          <a:bodyPr wrap="none" rtlCol="0">
            <a:spAutoFit/>
          </a:bodyPr>
          <a:lstStyle/>
          <a:p>
            <a:pPr>
              <a:lnSpc>
                <a:spcPct val="90000"/>
              </a:lnSpc>
              <a:spcBef>
                <a:spcPts val="600"/>
              </a:spcBef>
              <a:spcAft>
                <a:spcPts val="0"/>
              </a:spcAft>
              <a:buClr>
                <a:schemeClr val="bg1"/>
              </a:buClr>
            </a:pPr>
            <a:r>
              <a:rPr lang="en-US" sz="3200" b="1" dirty="0">
                <a:solidFill>
                  <a:schemeClr val="tx2"/>
                </a:solidFill>
                <a:latin typeface="+mn-lt"/>
              </a:rPr>
              <a:t>#CodeOpen</a:t>
            </a:r>
          </a:p>
        </p:txBody>
      </p:sp>
      <p:sp>
        <p:nvSpPr>
          <p:cNvPr id="15" name="Rectangle 14"/>
          <p:cNvSpPr/>
          <p:nvPr userDrawn="1"/>
        </p:nvSpPr>
        <p:spPr>
          <a:xfrm>
            <a:off x="1" y="0"/>
            <a:ext cx="9144000" cy="5143500"/>
          </a:xfrm>
          <a:prstGeom prst="rect">
            <a:avLst/>
          </a:prstGeom>
          <a:solidFill>
            <a:schemeClr val="bg2">
              <a:alpha val="68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375385" y="1739969"/>
            <a:ext cx="8308602" cy="1631216"/>
          </a:xfrm>
          <a:prstGeom prst="rect">
            <a:avLst/>
          </a:prstGeom>
          <a:noFill/>
        </p:spPr>
        <p:txBody>
          <a:bodyPr wrap="square" rtlCol="0">
            <a:spAutoFit/>
          </a:bodyPr>
          <a:lstStyle/>
          <a:p>
            <a:pPr algn="ctr"/>
            <a:r>
              <a:rPr lang="en-US" sz="10000" dirty="0">
                <a:solidFill>
                  <a:schemeClr val="tx2"/>
                </a:solidFill>
                <a:latin typeface="+mn-lt"/>
                <a:cs typeface="Avenir Book"/>
              </a:rPr>
              <a:t>Thank you</a:t>
            </a:r>
          </a:p>
        </p:txBody>
      </p:sp>
    </p:spTree>
    <p:extLst>
      <p:ext uri="{BB962C8B-B14F-4D97-AF65-F5344CB8AC3E}">
        <p14:creationId xmlns:p14="http://schemas.microsoft.com/office/powerpoint/2010/main" val="1372761766"/>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590181441"/>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5272"/>
            <a:ext cx="8602611" cy="480772"/>
          </a:xfrm>
          <a:prstGeom prst="rect">
            <a:avLst/>
          </a:prstGeom>
        </p:spPr>
        <p:txBody>
          <a:bodyPr lIns="0" rIns="0"/>
          <a:lstStyle>
            <a:lvl1pPr>
              <a:defRPr lang="en-US" kern="1200" dirty="0">
                <a:solidFill>
                  <a:schemeClr val="tx2"/>
                </a:solidFill>
                <a:latin typeface="Arial" panose="020B0604020202020204" pitchFamily="34" charset="0"/>
                <a:cs typeface="Arial" panose="020B0604020202020204" pitchFamily="34" charset="0"/>
              </a:defRPr>
            </a:lvl1pPr>
          </a:lstStyle>
          <a:p>
            <a:pPr lvl="0"/>
            <a:r>
              <a:rPr lang="en-US" dirty="0"/>
              <a:t>Click to edit title  </a:t>
            </a:r>
          </a:p>
        </p:txBody>
      </p:sp>
    </p:spTree>
    <p:extLst>
      <p:ext uri="{BB962C8B-B14F-4D97-AF65-F5344CB8AC3E}">
        <p14:creationId xmlns:p14="http://schemas.microsoft.com/office/powerpoint/2010/main" val="640476556"/>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6286975"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274320" y="2252133"/>
            <a:ext cx="6286975"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063976806"/>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6286974"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274320" y="2252133"/>
            <a:ext cx="6286974"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61849873"/>
      </p:ext>
    </p:extLst>
  </p:cSld>
  <p:clrMapOvr>
    <a:masterClrMapping/>
  </p:clrMapOvr>
  <p:transition spd="med">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6286975"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274320" y="2252133"/>
            <a:ext cx="6286975"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496518409"/>
      </p:ext>
    </p:extLst>
  </p:cSld>
  <p:clrMapOvr>
    <a:masterClrMapping/>
  </p:clrMapOvr>
  <p:transition spd="med">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sp>
        <p:nvSpPr>
          <p:cNvPr id="361476" name="Title Placeholder 21"/>
          <p:cNvSpPr>
            <a:spLocks noGrp="1"/>
          </p:cNvSpPr>
          <p:nvPr>
            <p:ph type="ctrTitle" hasCustomPrompt="1"/>
          </p:nvPr>
        </p:nvSpPr>
        <p:spPr>
          <a:xfrm>
            <a:off x="274320" y="289291"/>
            <a:ext cx="6286974"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0" y="2252133"/>
            <a:ext cx="6286974"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656426399"/>
      </p:ext>
    </p:extLst>
  </p:cSld>
  <p:clrMapOvr>
    <a:masterClrMapping/>
  </p:clrMapOvr>
  <p:transition spd="med">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sp>
        <p:nvSpPr>
          <p:cNvPr id="361476" name="Title Placeholder 21"/>
          <p:cNvSpPr>
            <a:spLocks noGrp="1"/>
          </p:cNvSpPr>
          <p:nvPr>
            <p:ph type="ctrTitle" hasCustomPrompt="1"/>
          </p:nvPr>
        </p:nvSpPr>
        <p:spPr>
          <a:xfrm>
            <a:off x="274320" y="294162"/>
            <a:ext cx="6286974"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0" y="2252133"/>
            <a:ext cx="6286974"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934993354"/>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Image 3">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60844" cy="5152975"/>
          </a:xfrm>
          <a:prstGeom prst="rect">
            <a:avLst/>
          </a:prstGeom>
        </p:spPr>
      </p:pic>
      <p:sp>
        <p:nvSpPr>
          <p:cNvPr id="10" name="Title Placeholder 21"/>
          <p:cNvSpPr>
            <a:spLocks noGrp="1"/>
          </p:cNvSpPr>
          <p:nvPr>
            <p:ph type="ctrTitle" hasCustomPrompt="1"/>
          </p:nvPr>
        </p:nvSpPr>
        <p:spPr>
          <a:xfrm>
            <a:off x="274319" y="288114"/>
            <a:ext cx="6286975"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11" name="Text Placeholder 12"/>
          <p:cNvSpPr>
            <a:spLocks noGrp="1"/>
          </p:cNvSpPr>
          <p:nvPr>
            <p:ph type="subTitle" idx="1" hasCustomPrompt="1"/>
          </p:nvPr>
        </p:nvSpPr>
        <p:spPr>
          <a:xfrm>
            <a:off x="274320" y="2252133"/>
            <a:ext cx="6286975" cy="369332"/>
          </a:xfrm>
          <a:prstGeom prst="rect">
            <a:avLst/>
          </a:prstGeom>
        </p:spPr>
        <p:txBody>
          <a:bodyPr wrap="square" lIns="0" tIns="0" rIns="0" bIns="0" anchor="t" anchorCtr="0">
            <a:spAutoFit/>
          </a:bodyPr>
          <a:lstStyle>
            <a:lvl1pPr marL="0" indent="0" algn="l">
              <a:buFont typeface="Wingdings" pitchFamily="2" charset="2"/>
              <a:buNone/>
              <a:defRPr sz="24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1294" y="3898232"/>
            <a:ext cx="2296617" cy="814209"/>
          </a:xfrm>
          <a:prstGeom prst="rect">
            <a:avLst/>
          </a:prstGeom>
        </p:spPr>
      </p:pic>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60844" cy="515297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1294" y="3898232"/>
            <a:ext cx="2296617" cy="814209"/>
          </a:xfrm>
          <a:prstGeom prst="rect">
            <a:avLst/>
          </a:prstGeom>
        </p:spPr>
      </p:pic>
    </p:spTree>
    <p:extLst>
      <p:ext uri="{BB962C8B-B14F-4D97-AF65-F5344CB8AC3E}">
        <p14:creationId xmlns:p14="http://schemas.microsoft.com/office/powerpoint/2010/main" val="163017609"/>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sp>
        <p:nvSpPr>
          <p:cNvPr id="361476" name="Title Placeholder 21"/>
          <p:cNvSpPr>
            <a:spLocks noGrp="1"/>
          </p:cNvSpPr>
          <p:nvPr>
            <p:ph type="ctrTitle" hasCustomPrompt="1"/>
          </p:nvPr>
        </p:nvSpPr>
        <p:spPr>
          <a:xfrm>
            <a:off x="274320" y="294162"/>
            <a:ext cx="6286974"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0" y="2252133"/>
            <a:ext cx="6286974"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295455579"/>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2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1532702967"/>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2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220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2000">
                <a:solidFill>
                  <a:schemeClr val="tx2"/>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800" baseline="0">
                <a:solidFill>
                  <a:schemeClr val="tx2"/>
                </a:solidFill>
                <a:latin typeface="+mn-lt"/>
              </a:defRPr>
            </a:lvl4pPr>
            <a:lvl5pPr>
              <a:spcBef>
                <a:spcPts val="300"/>
              </a:spcBef>
              <a:spcAft>
                <a:spcPts val="0"/>
              </a:spcAft>
              <a:buClr>
                <a:srgbClr val="AAAAAA"/>
              </a:buClr>
              <a:defRPr sz="1600">
                <a:solidFill>
                  <a:schemeClr val="tx2"/>
                </a:solidFill>
                <a:latin typeface="+mn-lt"/>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2420604"/>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sz="2400" b="1">
                <a:solidFill>
                  <a:schemeClr val="tx2"/>
                </a:solidFill>
                <a:latin typeface="Arial" panose="020B0604020202020204" pitchFamily="34" charset="0"/>
                <a:cs typeface="Arial" panose="020B0604020202020204" pitchFamily="34" charset="0"/>
              </a:defRPr>
            </a:lvl1pPr>
          </a:lstStyle>
          <a:p>
            <a:pPr lvl="0"/>
            <a:r>
              <a:rPr lang="en-US" dirty="0"/>
              <a:t>Subhead</a:t>
            </a:r>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2400">
                <a:solidFill>
                  <a:schemeClr val="tx2"/>
                </a:solidFill>
                <a:latin typeface="+mn-lt"/>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2200">
                <a:solidFill>
                  <a:schemeClr val="tx2"/>
                </a:solidFill>
                <a:latin typeface="+mn-lt"/>
                <a:cs typeface="Arial" panose="020B0604020202020204" pitchFamily="34" charset="0"/>
              </a:defRPr>
            </a:lvl2pPr>
            <a:lvl3pPr>
              <a:lnSpc>
                <a:spcPct val="100000"/>
              </a:lnSpc>
              <a:spcBef>
                <a:spcPts val="300"/>
              </a:spcBef>
              <a:spcAft>
                <a:spcPts val="0"/>
              </a:spcAft>
              <a:buClr>
                <a:srgbClr val="AAAAAA"/>
              </a:buClr>
              <a:defRPr sz="2000">
                <a:solidFill>
                  <a:schemeClr val="tx2"/>
                </a:solidFill>
                <a:latin typeface="+mn-lt"/>
                <a:cs typeface="Arial" panose="020B0604020202020204" pitchFamily="34" charset="0"/>
              </a:defRPr>
            </a:lvl3pPr>
            <a:lvl4pPr>
              <a:spcBef>
                <a:spcPts val="300"/>
              </a:spcBef>
              <a:spcAft>
                <a:spcPts val="0"/>
              </a:spcAft>
              <a:buClr>
                <a:srgbClr val="AAAAAA"/>
              </a:buClr>
              <a:defRPr sz="1800" baseline="0">
                <a:solidFill>
                  <a:schemeClr val="tx2"/>
                </a:solidFill>
                <a:latin typeface="+mn-lt"/>
              </a:defRPr>
            </a:lvl4pPr>
            <a:lvl5pPr>
              <a:spcBef>
                <a:spcPts val="300"/>
              </a:spcBef>
              <a:spcAft>
                <a:spcPts val="0"/>
              </a:spcAft>
              <a:buClr>
                <a:srgbClr val="AAAAAA"/>
              </a:buClr>
              <a:defRPr sz="1600">
                <a:solidFill>
                  <a:schemeClr val="tx2"/>
                </a:solidFill>
                <a:latin typeface="+mn-lt"/>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842157"/>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defRPr lang="en-US" sz="2400" dirty="0" smtClean="0">
                <a:solidFill>
                  <a:schemeClr val="tx2"/>
                </a:solidFill>
                <a:latin typeface="+mn-lt"/>
                <a:cs typeface="Arial" panose="020B0604020202020204" pitchFamily="34" charset="0"/>
              </a:defRPr>
            </a:lvl1pPr>
            <a:lvl2pPr>
              <a:defRPr lang="en-US" sz="2200" dirty="0" smtClean="0">
                <a:solidFill>
                  <a:schemeClr val="tx2"/>
                </a:solidFill>
                <a:latin typeface="+mn-lt"/>
                <a:cs typeface="Arial" panose="020B0604020202020204" pitchFamily="34" charset="0"/>
              </a:defRPr>
            </a:lvl2pPr>
            <a:lvl3pPr>
              <a:defRPr lang="en-US" sz="2000" dirty="0" smtClean="0">
                <a:solidFill>
                  <a:schemeClr val="tx2"/>
                </a:solidFill>
                <a:latin typeface="+mn-lt"/>
                <a:cs typeface="Arial" panose="020B0604020202020204" pitchFamily="34" charset="0"/>
              </a:defRPr>
            </a:lvl3pPr>
            <a:lvl4pPr>
              <a:defRPr lang="en-US" sz="1800" dirty="0" smtClean="0">
                <a:solidFill>
                  <a:schemeClr val="tx2"/>
                </a:solidFill>
                <a:latin typeface="+mn-lt"/>
              </a:defRPr>
            </a:lvl4pPr>
            <a:lvl5pPr>
              <a:defRPr lang="en-US" sz="1600" dirty="0" smtClean="0">
                <a:solidFill>
                  <a:schemeClr val="tx2"/>
                </a:solidFill>
                <a:latin typeface="+mn-lt"/>
              </a:defRPr>
            </a:lvl5pPr>
          </a:lstStyle>
          <a:p>
            <a:pPr lvl="0"/>
            <a:r>
              <a:rPr lang="en-US" dirty="0"/>
              <a:t>Click to edit text</a:t>
            </a:r>
          </a:p>
          <a:p>
            <a:pPr marL="573088" lvl="1" indent="-231775"/>
            <a:r>
              <a:rPr lang="en-US" dirty="0"/>
              <a:t>Second level</a:t>
            </a:r>
          </a:p>
          <a:p>
            <a:pPr lvl="2"/>
            <a:r>
              <a:rPr lang="en-US" dirty="0"/>
              <a:t>Third level</a:t>
            </a:r>
          </a:p>
          <a:p>
            <a:pPr lvl="3"/>
            <a:r>
              <a:rPr lang="en-US" dirty="0"/>
              <a:t>Fourth</a:t>
            </a:r>
          </a:p>
          <a:p>
            <a:pPr lvl="4">
              <a:spcBef>
                <a:spcPts val="300"/>
              </a:spcBef>
              <a:spcAft>
                <a:spcPts val="0"/>
              </a:spcAft>
              <a:buClr>
                <a:srgbClr val="AAAAAA"/>
              </a:buClr>
            </a:pPr>
            <a:r>
              <a:rPr lang="en-US" dirty="0"/>
              <a:t>Fifth</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defRPr lang="en-US" sz="2400" dirty="0" smtClean="0">
                <a:solidFill>
                  <a:schemeClr val="tx2"/>
                </a:solidFill>
                <a:latin typeface="+mn-lt"/>
                <a:cs typeface="Arial" panose="020B0604020202020204" pitchFamily="34" charset="0"/>
              </a:defRPr>
            </a:lvl1pPr>
            <a:lvl2pPr>
              <a:defRPr lang="en-US" sz="2200" dirty="0" smtClean="0">
                <a:solidFill>
                  <a:schemeClr val="tx2"/>
                </a:solidFill>
                <a:latin typeface="+mn-lt"/>
                <a:cs typeface="Arial" panose="020B0604020202020204" pitchFamily="34" charset="0"/>
              </a:defRPr>
            </a:lvl2pPr>
            <a:lvl3pPr>
              <a:defRPr lang="en-US" sz="2000" dirty="0" smtClean="0">
                <a:solidFill>
                  <a:schemeClr val="tx2"/>
                </a:solidFill>
                <a:latin typeface="+mn-lt"/>
                <a:cs typeface="Arial" panose="020B0604020202020204" pitchFamily="34" charset="0"/>
              </a:defRPr>
            </a:lvl3pPr>
            <a:lvl4pPr>
              <a:defRPr lang="en-US" sz="1800" dirty="0" smtClean="0">
                <a:solidFill>
                  <a:schemeClr val="tx2"/>
                </a:solidFill>
                <a:latin typeface="+mn-lt"/>
              </a:defRPr>
            </a:lvl4pPr>
            <a:lvl5pPr>
              <a:defRPr lang="en-US" sz="1600" dirty="0" smtClean="0">
                <a:solidFill>
                  <a:schemeClr val="tx2"/>
                </a:solidFill>
                <a:latin typeface="+mn-lt"/>
              </a:defRPr>
            </a:lvl5pPr>
          </a:lstStyle>
          <a:p>
            <a:pPr lvl="0"/>
            <a:r>
              <a:rPr lang="en-US" dirty="0"/>
              <a:t>Click to edit text</a:t>
            </a:r>
          </a:p>
          <a:p>
            <a:pPr marL="573088" lvl="1" indent="-231775"/>
            <a:r>
              <a:rPr lang="en-US" dirty="0"/>
              <a:t>Second level</a:t>
            </a:r>
          </a:p>
          <a:p>
            <a:pPr lvl="2"/>
            <a:r>
              <a:rPr lang="en-US" dirty="0"/>
              <a:t>Third level</a:t>
            </a:r>
          </a:p>
          <a:p>
            <a:pPr lvl="3"/>
            <a:r>
              <a:rPr lang="en-US" dirty="0"/>
              <a:t>Fourth</a:t>
            </a:r>
          </a:p>
          <a:p>
            <a:pPr lvl="4">
              <a:spcBef>
                <a:spcPts val="300"/>
              </a:spcBef>
              <a:spcAft>
                <a:spcPts val="0"/>
              </a:spcAft>
              <a:buClr>
                <a:srgbClr val="AAAAAA"/>
              </a:buClr>
            </a:pPr>
            <a:r>
              <a:rPr lang="en-US" dirty="0"/>
              <a:t>Fifth</a:t>
            </a:r>
          </a:p>
        </p:txBody>
      </p:sp>
    </p:spTree>
    <p:extLst>
      <p:ext uri="{BB962C8B-B14F-4D97-AF65-F5344CB8AC3E}">
        <p14:creationId xmlns:p14="http://schemas.microsoft.com/office/powerpoint/2010/main" val="449507798"/>
      </p:ext>
    </p:extLst>
  </p:cSld>
  <p:clrMapOvr>
    <a:masterClrMapping/>
  </p:clrMapOvr>
  <p:transition spd="med">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defRPr lang="en-US" sz="2400" dirty="0" smtClean="0">
                <a:solidFill>
                  <a:schemeClr val="tx2"/>
                </a:solidFill>
                <a:latin typeface="+mn-lt"/>
                <a:cs typeface="Arial" panose="020B0604020202020204" pitchFamily="34" charset="0"/>
              </a:defRPr>
            </a:lvl1pPr>
            <a:lvl2pPr>
              <a:defRPr lang="en-US" sz="2200" dirty="0" smtClean="0">
                <a:solidFill>
                  <a:schemeClr val="tx2"/>
                </a:solidFill>
                <a:latin typeface="+mn-lt"/>
                <a:cs typeface="Arial" panose="020B0604020202020204" pitchFamily="34" charset="0"/>
              </a:defRPr>
            </a:lvl2pPr>
            <a:lvl3pPr>
              <a:defRPr lang="en-US" sz="2000" dirty="0" smtClean="0">
                <a:solidFill>
                  <a:schemeClr val="tx2"/>
                </a:solidFill>
                <a:latin typeface="+mn-lt"/>
                <a:cs typeface="Arial" panose="020B0604020202020204" pitchFamily="34" charset="0"/>
              </a:defRPr>
            </a:lvl3pPr>
            <a:lvl4pPr>
              <a:defRPr lang="en-US" sz="1800" dirty="0" smtClean="0">
                <a:solidFill>
                  <a:schemeClr val="tx2"/>
                </a:solidFill>
                <a:latin typeface="+mn-lt"/>
              </a:defRPr>
            </a:lvl4pPr>
            <a:lvl5pPr>
              <a:defRPr lang="en-US" sz="1600" dirty="0" smtClean="0">
                <a:solidFill>
                  <a:schemeClr val="tx2"/>
                </a:solidFill>
                <a:latin typeface="+mn-lt"/>
              </a:defRPr>
            </a:lvl5pPr>
          </a:lstStyle>
          <a:p>
            <a:pPr lvl="0"/>
            <a:r>
              <a:rPr lang="en-US" dirty="0"/>
              <a:t>Click to edit text</a:t>
            </a:r>
          </a:p>
          <a:p>
            <a:pPr marL="573088" lvl="1" indent="-231775"/>
            <a:r>
              <a:rPr lang="en-US" dirty="0"/>
              <a:t>Second level</a:t>
            </a:r>
          </a:p>
          <a:p>
            <a:pPr lvl="2"/>
            <a:r>
              <a:rPr lang="en-US" dirty="0"/>
              <a:t>Third level</a:t>
            </a:r>
          </a:p>
          <a:p>
            <a:pPr lvl="3"/>
            <a:r>
              <a:rPr lang="en-US" dirty="0"/>
              <a:t>Fourth</a:t>
            </a:r>
          </a:p>
          <a:p>
            <a:pPr lvl="4">
              <a:spcBef>
                <a:spcPts val="300"/>
              </a:spcBef>
              <a:spcAft>
                <a:spcPts val="0"/>
              </a:spcAft>
              <a:buClr>
                <a:srgbClr val="AAAAAA"/>
              </a:buClr>
            </a:pPr>
            <a:r>
              <a:rPr lang="en-US" dirty="0"/>
              <a:t>Fifth</a:t>
            </a:r>
          </a:p>
        </p:txBody>
      </p:sp>
    </p:spTree>
    <p:extLst>
      <p:ext uri="{BB962C8B-B14F-4D97-AF65-F5344CB8AC3E}">
        <p14:creationId xmlns:p14="http://schemas.microsoft.com/office/powerpoint/2010/main" val="30090840"/>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defRPr lang="en-US" sz="2400" dirty="0" smtClean="0">
                <a:solidFill>
                  <a:schemeClr val="tx2"/>
                </a:solidFill>
                <a:latin typeface="+mn-lt"/>
                <a:cs typeface="Arial" panose="020B0604020202020204" pitchFamily="34" charset="0"/>
              </a:defRPr>
            </a:lvl1pPr>
            <a:lvl2pPr>
              <a:defRPr lang="en-US" sz="2200" dirty="0" smtClean="0">
                <a:solidFill>
                  <a:schemeClr val="tx2"/>
                </a:solidFill>
                <a:latin typeface="+mn-lt"/>
                <a:cs typeface="Arial" panose="020B0604020202020204" pitchFamily="34" charset="0"/>
              </a:defRPr>
            </a:lvl2pPr>
            <a:lvl3pPr>
              <a:defRPr lang="en-US" sz="2000" dirty="0" smtClean="0">
                <a:solidFill>
                  <a:schemeClr val="tx2"/>
                </a:solidFill>
                <a:latin typeface="+mn-lt"/>
                <a:cs typeface="Arial" panose="020B0604020202020204" pitchFamily="34" charset="0"/>
              </a:defRPr>
            </a:lvl3pPr>
            <a:lvl4pPr>
              <a:defRPr lang="en-US" sz="1800" dirty="0" smtClean="0">
                <a:solidFill>
                  <a:schemeClr val="tx2"/>
                </a:solidFill>
                <a:latin typeface="+mn-lt"/>
              </a:defRPr>
            </a:lvl4pPr>
            <a:lvl5pPr>
              <a:defRPr lang="en-US" sz="1600" dirty="0" smtClean="0">
                <a:solidFill>
                  <a:schemeClr val="tx2"/>
                </a:solidFill>
                <a:latin typeface="+mn-lt"/>
              </a:defRPr>
            </a:lvl5pPr>
          </a:lstStyle>
          <a:p>
            <a:pPr lvl="0"/>
            <a:r>
              <a:rPr lang="en-US" dirty="0"/>
              <a:t>Click to edit text</a:t>
            </a:r>
          </a:p>
          <a:p>
            <a:pPr marL="573088" lvl="1" indent="-231775"/>
            <a:r>
              <a:rPr lang="en-US" dirty="0"/>
              <a:t>Second level</a:t>
            </a:r>
          </a:p>
          <a:p>
            <a:pPr lvl="2"/>
            <a:r>
              <a:rPr lang="en-US" dirty="0"/>
              <a:t>Third level</a:t>
            </a:r>
          </a:p>
          <a:p>
            <a:pPr lvl="3"/>
            <a:r>
              <a:rPr lang="en-US" dirty="0"/>
              <a:t>Fourth level</a:t>
            </a:r>
          </a:p>
          <a:p>
            <a:pPr lvl="4">
              <a:spcBef>
                <a:spcPts val="300"/>
              </a:spcBef>
              <a:spcAft>
                <a:spcPts val="0"/>
              </a:spcAft>
              <a:buClr>
                <a:srgbClr val="AAAAAA"/>
              </a:buClr>
            </a:pPr>
            <a:r>
              <a:rPr lang="en-US" dirty="0"/>
              <a:t>Fifth</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sz="2400" b="1">
                <a:solidFill>
                  <a:schemeClr val="tx2"/>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1078090835"/>
      </p:ext>
    </p:extLst>
  </p:cSld>
  <p:clrMapOvr>
    <a:masterClrMapping/>
  </p:clrMapOvr>
  <p:transition spd="med">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defRPr lang="en-US" sz="2400" dirty="0" smtClean="0">
                <a:solidFill>
                  <a:schemeClr val="tx2"/>
                </a:solidFill>
                <a:latin typeface="+mn-lt"/>
                <a:cs typeface="Arial" panose="020B0604020202020204" pitchFamily="34" charset="0"/>
              </a:defRPr>
            </a:lvl1pPr>
            <a:lvl2pPr>
              <a:defRPr lang="en-US" sz="2200" dirty="0" smtClean="0">
                <a:solidFill>
                  <a:schemeClr val="tx2"/>
                </a:solidFill>
                <a:latin typeface="+mn-lt"/>
                <a:cs typeface="Arial" panose="020B0604020202020204" pitchFamily="34" charset="0"/>
              </a:defRPr>
            </a:lvl2pPr>
            <a:lvl3pPr>
              <a:defRPr lang="en-US" sz="2000" dirty="0" smtClean="0">
                <a:solidFill>
                  <a:schemeClr val="tx2"/>
                </a:solidFill>
                <a:latin typeface="+mn-lt"/>
                <a:cs typeface="Arial" panose="020B0604020202020204" pitchFamily="34" charset="0"/>
              </a:defRPr>
            </a:lvl3pPr>
            <a:lvl4pPr>
              <a:defRPr lang="en-US" sz="1800" dirty="0" smtClean="0">
                <a:solidFill>
                  <a:schemeClr val="tx2"/>
                </a:solidFill>
                <a:latin typeface="+mn-lt"/>
              </a:defRPr>
            </a:lvl4pPr>
            <a:lvl5pPr>
              <a:defRPr lang="en-US" sz="1600" dirty="0" smtClean="0">
                <a:solidFill>
                  <a:schemeClr val="tx2"/>
                </a:solidFill>
                <a:latin typeface="+mn-lt"/>
              </a:defRPr>
            </a:lvl5pPr>
          </a:lstStyle>
          <a:p>
            <a:pPr lvl="0"/>
            <a:r>
              <a:rPr lang="en-US" dirty="0"/>
              <a:t>Click to edit text</a:t>
            </a:r>
          </a:p>
          <a:p>
            <a:pPr marL="573088" lvl="1" indent="-231775"/>
            <a:r>
              <a:rPr lang="en-US" dirty="0"/>
              <a:t>Second level</a:t>
            </a:r>
          </a:p>
          <a:p>
            <a:pPr lvl="2"/>
            <a:r>
              <a:rPr lang="en-US" dirty="0"/>
              <a:t>Third level</a:t>
            </a:r>
          </a:p>
          <a:p>
            <a:pPr lvl="3"/>
            <a:r>
              <a:rPr lang="en-US" dirty="0"/>
              <a:t>Fourth</a:t>
            </a:r>
          </a:p>
          <a:p>
            <a:pPr lvl="4">
              <a:spcBef>
                <a:spcPts val="300"/>
              </a:spcBef>
              <a:spcAft>
                <a:spcPts val="0"/>
              </a:spcAft>
              <a:buClr>
                <a:srgbClr val="AAAAAA"/>
              </a:buClr>
            </a:pPr>
            <a:r>
              <a:rPr lang="en-US" dirty="0"/>
              <a:t>Fifth</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sz="2400" b="1">
                <a:solidFill>
                  <a:schemeClr val="tx2"/>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1153134106"/>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1832489014"/>
      </p:ext>
    </p:extLst>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579876671"/>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2_Title slide_Black">
    <p:spTree>
      <p:nvGrpSpPr>
        <p:cNvPr id="1" name=""/>
        <p:cNvGrpSpPr/>
        <p:nvPr/>
      </p:nvGrpSpPr>
      <p:grpSpPr>
        <a:xfrm>
          <a:off x="0" y="0"/>
          <a:ext cx="0" cy="0"/>
          <a:chOff x="0" y="0"/>
          <a:chExt cx="0" cy="0"/>
        </a:xfrm>
      </p:grpSpPr>
      <p:sp>
        <p:nvSpPr>
          <p:cNvPr id="6" name="Rectangle 5"/>
          <p:cNvSpPr/>
          <p:nvPr/>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pic>
        <p:nvPicPr>
          <p:cNvPr id="11" name="Picture 10" descr="cover x"/>
          <p:cNvPicPr>
            <a:picLocks noChangeAspect="1"/>
          </p:cNvPicPr>
          <p:nvPr/>
        </p:nvPicPr>
        <p:blipFill rotWithShape="1">
          <a:blip r:embed="rId2" cstate="print">
            <a:alphaModFix amt="29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Title Placeholder 21"/>
          <p:cNvSpPr>
            <a:spLocks noGrp="1"/>
          </p:cNvSpPr>
          <p:nvPr>
            <p:ph type="ctrTitle" hasCustomPrompt="1"/>
          </p:nvPr>
        </p:nvSpPr>
        <p:spPr>
          <a:xfrm>
            <a:off x="274320" y="289291"/>
            <a:ext cx="6286974"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9" name="Text Placeholder 12"/>
          <p:cNvSpPr>
            <a:spLocks noGrp="1"/>
          </p:cNvSpPr>
          <p:nvPr>
            <p:ph type="subTitle" idx="1" hasCustomPrompt="1"/>
          </p:nvPr>
        </p:nvSpPr>
        <p:spPr>
          <a:xfrm>
            <a:off x="274320" y="2252133"/>
            <a:ext cx="6286974" cy="369332"/>
          </a:xfrm>
          <a:prstGeom prst="rect">
            <a:avLst/>
          </a:prstGeom>
        </p:spPr>
        <p:txBody>
          <a:bodyPr wrap="square" lIns="0" tIns="0" rIns="0" bIns="0" anchor="t" anchorCtr="0">
            <a:spAutoFit/>
          </a:bodyPr>
          <a:lstStyle>
            <a:lvl1pPr marL="0" indent="0" algn="l">
              <a:buFont typeface="Wingdings" pitchFamily="2" charset="2"/>
              <a:buNone/>
              <a:defRPr sz="24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1294" y="3898232"/>
            <a:ext cx="2296617" cy="814209"/>
          </a:xfrm>
          <a:prstGeom prst="rect">
            <a:avLst/>
          </a:prstGeom>
        </p:spPr>
      </p:pic>
    </p:spTree>
    <p:extLst>
      <p:ext uri="{BB962C8B-B14F-4D97-AF65-F5344CB8AC3E}">
        <p14:creationId xmlns:p14="http://schemas.microsoft.com/office/powerpoint/2010/main" val="1795304538"/>
      </p:ext>
    </p:extLst>
  </p:cSld>
  <p:clrMapOvr>
    <a:masterClrMapping/>
  </p:clrMapOvr>
  <p:transition spd="med">
    <p:wipe dir="r"/>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499397989"/>
      </p:ext>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808887225"/>
      </p:ext>
    </p:extLst>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1599996"/>
      </p:ext>
    </p:extLst>
  </p:cSld>
  <p:clrMapOvr>
    <a:masterClrMapping/>
  </p:clrMapOvr>
  <p:transition spd="med">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238947497"/>
      </p:ext>
    </p:extLst>
  </p:cSld>
  <p:clrMapOvr>
    <a:masterClrMapping/>
  </p:clrMapOvr>
  <p:transition spd="med">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89140767"/>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17959542"/>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403197947"/>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029967522"/>
      </p:ext>
    </p:extLst>
  </p:cSld>
  <p:clrMapOvr>
    <a:masterClrMapping/>
  </p:clrMapOvr>
  <p:transition spd="med">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over">
    <p:spTree>
      <p:nvGrpSpPr>
        <p:cNvPr id="1" name=""/>
        <p:cNvGrpSpPr/>
        <p:nvPr/>
      </p:nvGrpSpPr>
      <p:grpSpPr>
        <a:xfrm>
          <a:off x="0" y="0"/>
          <a:ext cx="0" cy="0"/>
          <a:chOff x="0" y="0"/>
          <a:chExt cx="0" cy="0"/>
        </a:xfrm>
      </p:grpSpPr>
      <p:pic>
        <p:nvPicPr>
          <p:cNvPr id="2" name="Picture 1" descr="Dell EMC Forum main graphic ppt siz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Picture 2" descr="Forum mockup sized for ppt.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64737967"/>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3" name="Picture 2" descr="Dell EMC Forum main graphic ppt size no headlin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274320" y="21378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spTree>
    <p:extLst>
      <p:ext uri="{BB962C8B-B14F-4D97-AF65-F5344CB8AC3E}">
        <p14:creationId xmlns:p14="http://schemas.microsoft.com/office/powerpoint/2010/main" val="3187791471"/>
      </p:ext>
    </p:extLst>
  </p:cSld>
  <p:clrMapOvr>
    <a:masterClrMapping/>
  </p:clrMapOvr>
  <p:transition spd="med">
    <p:wipe dir="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6" name="Rectangle 5"/>
          <p:cNvSpPr/>
          <p:nvPr/>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sp>
        <p:nvSpPr>
          <p:cNvPr id="8" name="Title Placeholder 21"/>
          <p:cNvSpPr>
            <a:spLocks noGrp="1"/>
          </p:cNvSpPr>
          <p:nvPr>
            <p:ph type="ctrTitle" hasCustomPrompt="1"/>
          </p:nvPr>
        </p:nvSpPr>
        <p:spPr>
          <a:xfrm>
            <a:off x="274320" y="289291"/>
            <a:ext cx="6286974"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9" name="Text Placeholder 12"/>
          <p:cNvSpPr>
            <a:spLocks noGrp="1"/>
          </p:cNvSpPr>
          <p:nvPr>
            <p:ph type="subTitle" idx="1" hasCustomPrompt="1"/>
          </p:nvPr>
        </p:nvSpPr>
        <p:spPr>
          <a:xfrm>
            <a:off x="274320" y="2252133"/>
            <a:ext cx="6286974" cy="369332"/>
          </a:xfrm>
          <a:prstGeom prst="rect">
            <a:avLst/>
          </a:prstGeom>
        </p:spPr>
        <p:txBody>
          <a:bodyPr wrap="square" lIns="0" tIns="0" rIns="0" bIns="0" anchor="t" anchorCtr="0">
            <a:spAutoFit/>
          </a:bodyPr>
          <a:lstStyle>
            <a:lvl1pPr marL="0" indent="0" algn="l">
              <a:buFont typeface="Wingdings" pitchFamily="2" charset="2"/>
              <a:buNone/>
              <a:defRPr sz="24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294" y="3898232"/>
            <a:ext cx="2296617" cy="814209"/>
          </a:xfrm>
          <a:prstGeom prst="rect">
            <a:avLst/>
          </a:prstGeom>
        </p:spPr>
      </p:pic>
      <p:sp>
        <p:nvSpPr>
          <p:cNvPr id="7" name="Rectangle 6"/>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1294" y="3898232"/>
            <a:ext cx="2296617" cy="814209"/>
          </a:xfrm>
          <a:prstGeom prst="rect">
            <a:avLst/>
          </a:prstGeom>
        </p:spPr>
      </p:pic>
    </p:spTree>
    <p:extLst>
      <p:ext uri="{BB962C8B-B14F-4D97-AF65-F5344CB8AC3E}">
        <p14:creationId xmlns:p14="http://schemas.microsoft.com/office/powerpoint/2010/main" val="1538129816"/>
      </p:ext>
    </p:extLst>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ivider_Image 1">
    <p:spTree>
      <p:nvGrpSpPr>
        <p:cNvPr id="1" name=""/>
        <p:cNvGrpSpPr/>
        <p:nvPr/>
      </p:nvGrpSpPr>
      <p:grpSpPr>
        <a:xfrm>
          <a:off x="0" y="0"/>
          <a:ext cx="0" cy="0"/>
          <a:chOff x="0" y="0"/>
          <a:chExt cx="0" cy="0"/>
        </a:xfrm>
      </p:grpSpPr>
      <p:pic>
        <p:nvPicPr>
          <p:cNvPr id="2" name="Picture 1" descr="Dell EMC Forum main graphic ppt size no headlin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396887"/>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4" name="Picture 3" descr="Forum cover no text.jpg"/>
          <p:cNvPicPr>
            <a:picLocks noChangeAspect="1"/>
          </p:cNvPicPr>
          <p:nvPr userDrawn="1"/>
        </p:nvPicPr>
        <p:blipFill rotWithShape="1">
          <a:blip r:embed="rId3" cstate="print">
            <a:extLst>
              <a:ext uri="{28A0092B-C50C-407E-A947-70E740481C1C}">
                <a14:useLocalDpi xmlns:a14="http://schemas.microsoft.com/office/drawing/2010/main" val="0"/>
              </a:ext>
            </a:extLst>
          </a:blip>
          <a:srcRect t="6880" b="8193"/>
          <a:stretch/>
        </p:blipFill>
        <p:spPr>
          <a:xfrm>
            <a:off x="0" y="0"/>
            <a:ext cx="9144000" cy="5143500"/>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754105626"/>
      </p:ext>
    </p:extLst>
  </p:cSld>
  <p:clrMapOvr>
    <a:masterClrMapping/>
  </p:clrMapOvr>
  <p:transition spd="med">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1045657901"/>
      </p:ext>
    </p:extLst>
  </p:cSld>
  <p:clrMapOvr>
    <a:masterClrMapping/>
  </p:clrMapOvr>
  <p:transition spd="med">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chemeClr val="tx2"/>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937615534"/>
      </p:ext>
    </p:extLst>
  </p:cSld>
  <p:clrMapOvr>
    <a:masterClrMapping/>
  </p:clrMapOvr>
  <p:transition spd="med">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chemeClr val="tx2"/>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5" name="Text Placeholder 12"/>
          <p:cNvSpPr>
            <a:spLocks noGrp="1"/>
          </p:cNvSpPr>
          <p:nvPr>
            <p:ph type="subTitle" idx="11" hasCustomPrompt="1"/>
          </p:nvPr>
        </p:nvSpPr>
        <p:spPr>
          <a:xfrm>
            <a:off x="266700" y="1057766"/>
            <a:ext cx="7960422" cy="313267"/>
          </a:xfrm>
          <a:prstGeom prst="rect">
            <a:avLst/>
          </a:prstGeom>
        </p:spPr>
        <p:txBody>
          <a:bodyPr lIns="0" rIns="0" anchor="t" anchorCtr="0"/>
          <a:lstStyle>
            <a:lvl1pPr marL="285750" indent="-285750">
              <a:buFont typeface="Arial"/>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05368885"/>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chemeClr val="tx2"/>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chemeClr val="tx2"/>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chemeClr val="tx2"/>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chemeClr val="tx2"/>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35899110"/>
      </p:ext>
    </p:extLst>
  </p:cSld>
  <p:clrMapOvr>
    <a:masterClrMapping/>
  </p:clrMapOvr>
  <p:transition spd="med">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67705"/>
            <a:ext cx="4285279" cy="640080"/>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chemeClr val="tx2"/>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chemeClr val="tx2"/>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759326948"/>
      </p:ext>
    </p:extLst>
  </p:cSld>
  <p:clrMapOvr>
    <a:masterClrMapping/>
  </p:clrMapOvr>
  <p:transition spd="med">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chemeClr val="tx2"/>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tx2"/>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7" name="Text Placeholder 12"/>
          <p:cNvSpPr>
            <a:spLocks noGrp="1"/>
          </p:cNvSpPr>
          <p:nvPr>
            <p:ph type="subTitle" idx="11" hasCustomPrompt="1"/>
          </p:nvPr>
        </p:nvSpPr>
        <p:spPr>
          <a:xfrm>
            <a:off x="266700" y="767409"/>
            <a:ext cx="4305300" cy="313267"/>
          </a:xfrm>
          <a:prstGeom prst="rect">
            <a:avLst/>
          </a:prstGeom>
        </p:spPr>
        <p:txBody>
          <a:bodyPr lIns="0" rIns="0" anchor="t" anchorCtr="0"/>
          <a:lstStyle>
            <a:lvl1pPr marL="228600" indent="-228600">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3224401926"/>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843508"/>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a:t>
            </a:r>
            <a:br>
              <a:rPr lang="en-US" dirty="0"/>
            </a:br>
            <a:r>
              <a:rPr lang="en-US" dirty="0"/>
              <a:t>page title</a:t>
            </a:r>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chemeClr val="tx2"/>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Text Placeholder 12"/>
          <p:cNvSpPr>
            <a:spLocks noGrp="1"/>
          </p:cNvSpPr>
          <p:nvPr>
            <p:ph type="subTitle" idx="11" hasCustomPrompt="1"/>
          </p:nvPr>
        </p:nvSpPr>
        <p:spPr>
          <a:xfrm>
            <a:off x="266700" y="1113366"/>
            <a:ext cx="4305300" cy="313267"/>
          </a:xfrm>
          <a:prstGeom prst="rect">
            <a:avLst/>
          </a:prstGeom>
        </p:spPr>
        <p:txBody>
          <a:bodyPr lIns="0" rIns="0" anchor="t" anchorCtr="0"/>
          <a:lstStyle>
            <a:lvl1pPr marL="228600" indent="-228600">
              <a:buNone/>
              <a:defRPr lang="en-US" b="1" dirty="0" smtClean="0">
                <a:solidFill>
                  <a:schemeClr val="tx2"/>
                </a:solidFill>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1974453196"/>
      </p:ext>
    </p:extLst>
  </p:cSld>
  <p:clrMapOvr>
    <a:masterClrMapping/>
  </p:clrMapOvr>
  <p:transition spd="med">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486072643"/>
      </p:ext>
    </p:extLst>
  </p:cSld>
  <p:clrMapOvr>
    <a:masterClrMapping/>
  </p:clrMapOvr>
  <p:transition spd="med">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684233"/>
      </p:ext>
    </p:extLst>
  </p:cSld>
  <p:clrMapOvr>
    <a:masterClrMapping/>
  </p:clrMapOvr>
  <p:transition spd="med">
    <p:wipe dir="r"/>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2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2087158573"/>
      </p:ext>
    </p:extLst>
  </p:cSld>
  <p:clrMapOvr>
    <a:masterClrMapping/>
  </p:clrMapOvr>
  <p:transition spd="med">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204091931"/>
      </p:ext>
    </p:extLst>
  </p:cSld>
  <p:clrMapOvr>
    <a:masterClrMapping/>
  </p:clrMapOvr>
  <p:transition spd="med">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508734080"/>
      </p:ext>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5272"/>
            <a:ext cx="8602611" cy="480772"/>
          </a:xfrm>
          <a:prstGeom prst="rect">
            <a:avLst/>
          </a:prstGeom>
        </p:spPr>
        <p:txBody>
          <a:bodyPr lIns="0" rIns="0"/>
          <a:lstStyle>
            <a:lvl1pPr>
              <a:defRPr lang="en-US" kern="1200" dirty="0">
                <a:solidFill>
                  <a:schemeClr val="tx2"/>
                </a:solidFill>
                <a:latin typeface="Arial" panose="020B0604020202020204" pitchFamily="34" charset="0"/>
                <a:cs typeface="Arial" panose="020B0604020202020204" pitchFamily="34" charset="0"/>
              </a:defRPr>
            </a:lvl1pPr>
          </a:lstStyle>
          <a:p>
            <a:pPr lvl="0"/>
            <a:r>
              <a:rPr lang="en-US" dirty="0"/>
              <a:t>Click to edit title  </a:t>
            </a:r>
          </a:p>
        </p:txBody>
      </p:sp>
    </p:spTree>
    <p:extLst>
      <p:ext uri="{BB962C8B-B14F-4D97-AF65-F5344CB8AC3E}">
        <p14:creationId xmlns:p14="http://schemas.microsoft.com/office/powerpoint/2010/main" val="3780819967"/>
      </p:ext>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ck bkgd w title">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5272"/>
            <a:ext cx="8602611" cy="480772"/>
          </a:xfrm>
          <a:prstGeom prst="rect">
            <a:avLst/>
          </a:prstGeom>
        </p:spPr>
        <p:txBody>
          <a:bodyPr lIns="0" rIns="0"/>
          <a:lstStyle>
            <a:lvl1pPr>
              <a:defRPr lang="en-US" kern="1200" dirty="0">
                <a:solidFill>
                  <a:schemeClr val="tx2"/>
                </a:solidFill>
                <a:latin typeface="Arial" panose="020B0604020202020204" pitchFamily="34" charset="0"/>
                <a:ea typeface="Arial"/>
                <a:cs typeface="Arial" panose="020B0604020202020204" pitchFamily="34" charset="0"/>
              </a:defRPr>
            </a:lvl1pPr>
          </a:lstStyle>
          <a:p>
            <a:pPr lvl="0"/>
            <a:r>
              <a:rPr lang="en-US" dirty="0"/>
              <a:t>Click to edit title  </a:t>
            </a:r>
          </a:p>
        </p:txBody>
      </p:sp>
      <p:sp>
        <p:nvSpPr>
          <p:cNvPr id="6" name="Text Placeholder 12"/>
          <p:cNvSpPr>
            <a:spLocks noGrp="1"/>
          </p:cNvSpPr>
          <p:nvPr>
            <p:ph type="subTitle" idx="11" hasCustomPrompt="1"/>
          </p:nvPr>
        </p:nvSpPr>
        <p:spPr>
          <a:xfrm>
            <a:off x="298321" y="767410"/>
            <a:ext cx="7929563" cy="313267"/>
          </a:xfrm>
          <a:prstGeom prst="rect">
            <a:avLst/>
          </a:prstGeom>
        </p:spPr>
        <p:txBody>
          <a:bodyPr lIns="0" tIns="45719" rIns="0" bIns="45719" anchor="t" anchorCtr="0"/>
          <a:lstStyle>
            <a:lvl1pPr marL="228594" indent="-228594">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671306958"/>
      </p:ext>
    </p:extLst>
  </p:cSld>
  <p:clrMapOvr>
    <a:masterClrMapping/>
  </p:clrMapOvr>
  <p:transition spd="med">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Content with subhea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763581"/>
            <a:ext cx="7955280" cy="238842"/>
          </a:xfrm>
          <a:prstGeom prst="rect">
            <a:avLst/>
          </a:prstGeom>
        </p:spPr>
        <p:txBody>
          <a:bodyPr lIns="0" tIns="0" rIns="0" bIns="0"/>
          <a:lstStyle>
            <a:lvl1pPr marL="0" indent="0">
              <a:buNone/>
              <a:defRPr b="1">
                <a:solidFill>
                  <a:srgbClr val="007DB8"/>
                </a:solidFill>
                <a:latin typeface="Arial" panose="020B0604020202020204" pitchFamily="34" charset="0"/>
                <a:cs typeface="Arial" panose="020B0604020202020204" pitchFamily="34" charset="0"/>
              </a:defRPr>
            </a:lvl1pPr>
          </a:lstStyle>
          <a:p>
            <a:pPr lvl="0"/>
            <a:r>
              <a:rPr lang="en-US" dirty="0"/>
              <a:t>Subhead</a:t>
            </a:r>
          </a:p>
        </p:txBody>
      </p:sp>
      <p:sp>
        <p:nvSpPr>
          <p:cNvPr id="2" name="Title 1"/>
          <p:cNvSpPr>
            <a:spLocks noGrp="1"/>
          </p:cNvSpPr>
          <p:nvPr>
            <p:ph type="title" hasCustomPrompt="1"/>
          </p:nvPr>
        </p:nvSpPr>
        <p:spPr>
          <a:xfrm>
            <a:off x="274319" y="265271"/>
            <a:ext cx="7955280" cy="475783"/>
          </a:xfrm>
          <a:prstGeom prst="rect">
            <a:avLst/>
          </a:prstGeom>
        </p:spPr>
        <p:txBody>
          <a:bodyPr lIns="0" rIns="0">
            <a:normAutofit/>
          </a:bodyPr>
          <a:lstStyle>
            <a:lvl1pPr>
              <a:defRPr baseline="0">
                <a:solidFill>
                  <a:schemeClr val="tx2"/>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chemeClr val="tx2"/>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pic>
        <p:nvPicPr>
          <p:cNvPr id="5" name="Picture 4"/>
          <p:cNvPicPr>
            <a:picLocks noChangeAspect="1"/>
          </p:cNvPicPr>
          <p:nvPr userDrawn="1"/>
        </p:nvPicPr>
        <p:blipFill>
          <a:blip r:embed="rId2"/>
          <a:stretch>
            <a:fillRect/>
          </a:stretch>
        </p:blipFill>
        <p:spPr>
          <a:xfrm>
            <a:off x="7986799" y="4820787"/>
            <a:ext cx="956691" cy="164592"/>
          </a:xfrm>
          <a:prstGeom prst="rect">
            <a:avLst/>
          </a:prstGeom>
        </p:spPr>
      </p:pic>
    </p:spTree>
    <p:extLst>
      <p:ext uri="{BB962C8B-B14F-4D97-AF65-F5344CB8AC3E}">
        <p14:creationId xmlns:p14="http://schemas.microsoft.com/office/powerpoint/2010/main" val="1788148298"/>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2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220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2000">
                <a:solidFill>
                  <a:schemeClr val="tx2"/>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800" baseline="0">
                <a:solidFill>
                  <a:schemeClr val="tx2"/>
                </a:solidFill>
                <a:latin typeface="+mn-lt"/>
              </a:defRPr>
            </a:lvl4pPr>
            <a:lvl5pPr>
              <a:spcBef>
                <a:spcPts val="300"/>
              </a:spcBef>
              <a:spcAft>
                <a:spcPts val="0"/>
              </a:spcAft>
              <a:buClr>
                <a:srgbClr val="AAAAAA"/>
              </a:buClr>
              <a:defRPr sz="1600">
                <a:solidFill>
                  <a:schemeClr val="tx2"/>
                </a:solidFill>
                <a:latin typeface="+mn-lt"/>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246313"/>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sz="2400" b="1">
                <a:solidFill>
                  <a:schemeClr val="tx2"/>
                </a:solidFill>
                <a:latin typeface="Arial" panose="020B0604020202020204" pitchFamily="34" charset="0"/>
                <a:cs typeface="Arial" panose="020B0604020202020204" pitchFamily="34" charset="0"/>
              </a:defRPr>
            </a:lvl1pPr>
          </a:lstStyle>
          <a:p>
            <a:pPr lvl="0"/>
            <a:r>
              <a:rPr lang="en-US" dirty="0"/>
              <a:t>Subhead</a:t>
            </a:r>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2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220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2000">
                <a:solidFill>
                  <a:schemeClr val="tx2"/>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800" baseline="0">
                <a:solidFill>
                  <a:schemeClr val="tx2"/>
                </a:solidFill>
                <a:latin typeface="+mj-lt"/>
              </a:defRPr>
            </a:lvl4pPr>
            <a:lvl5pPr>
              <a:spcBef>
                <a:spcPts val="300"/>
              </a:spcBef>
              <a:spcAft>
                <a:spcPts val="0"/>
              </a:spcAft>
              <a:buClr>
                <a:srgbClr val="AAAAAA"/>
              </a:buClr>
              <a:defRPr sz="1600" baseline="0">
                <a:solidFill>
                  <a:schemeClr val="tx2"/>
                </a:solidFill>
                <a:latin typeface="+mn-lt"/>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910043"/>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2400" b="0">
                <a:solidFill>
                  <a:schemeClr val="tx2"/>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2200" b="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2000" b="0">
                <a:solidFill>
                  <a:schemeClr val="tx2"/>
                </a:solidFill>
                <a:latin typeface="Arial" panose="020B0604020202020204" pitchFamily="34" charset="0"/>
                <a:cs typeface="Arial" panose="020B0604020202020204" pitchFamily="34" charset="0"/>
              </a:defRPr>
            </a:lvl3pPr>
            <a:lvl4pPr>
              <a:defRPr sz="1800" b="0">
                <a:solidFill>
                  <a:schemeClr val="tx2"/>
                </a:solidFill>
                <a:latin typeface="+mn-lt"/>
              </a:defRPr>
            </a:lvl4pPr>
            <a:lvl5pPr>
              <a:buClr>
                <a:schemeClr val="tx2"/>
              </a:buClr>
              <a:defRPr sz="1800" b="0">
                <a:solidFill>
                  <a:schemeClr val="tx2"/>
                </a:solidFill>
                <a:latin typeface="+mn-lt"/>
              </a:defRPr>
            </a:lvl5pPr>
            <a:lvl6pPr>
              <a:defRPr sz="1800"/>
            </a:lvl6pPr>
            <a:lvl7pPr>
              <a:defRPr sz="1800"/>
            </a:lvl7pPr>
            <a:lvl8pPr>
              <a:defRPr sz="1800" baseline="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a:t>
            </a:r>
          </a:p>
          <a:p>
            <a:pPr lvl="4"/>
            <a:r>
              <a:rPr lang="en-US" dirty="0"/>
              <a:t>Fifth</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defRPr lang="en-US" sz="2400" b="0" dirty="0" smtClean="0">
                <a:solidFill>
                  <a:schemeClr val="tx2"/>
                </a:solidFill>
                <a:latin typeface="Arial" panose="020B0604020202020204" pitchFamily="34" charset="0"/>
                <a:cs typeface="Arial" panose="020B0604020202020204" pitchFamily="34" charset="0"/>
              </a:defRPr>
            </a:lvl1pPr>
            <a:lvl2pPr>
              <a:defRPr lang="en-US" sz="2200" b="0" dirty="0" smtClean="0">
                <a:solidFill>
                  <a:schemeClr val="tx2"/>
                </a:solidFill>
                <a:latin typeface="Arial" panose="020B0604020202020204" pitchFamily="34" charset="0"/>
                <a:cs typeface="Arial" panose="020B0604020202020204" pitchFamily="34" charset="0"/>
              </a:defRPr>
            </a:lvl2pPr>
            <a:lvl3pPr>
              <a:defRPr lang="en-US" sz="2000" b="0" dirty="0" smtClean="0">
                <a:solidFill>
                  <a:schemeClr val="tx2"/>
                </a:solidFill>
                <a:latin typeface="Arial" panose="020B0604020202020204" pitchFamily="34" charset="0"/>
                <a:cs typeface="Arial" panose="020B0604020202020204" pitchFamily="34" charset="0"/>
              </a:defRPr>
            </a:lvl3pPr>
            <a:lvl4pPr>
              <a:defRPr lang="en-US" sz="1800" b="0" dirty="0" smtClean="0">
                <a:solidFill>
                  <a:schemeClr val="tx2"/>
                </a:solidFill>
                <a:latin typeface="+mn-lt"/>
              </a:defRPr>
            </a:lvl4pPr>
            <a:lvl5pPr>
              <a:defRPr lang="en-US" b="0" dirty="0" smtClean="0">
                <a:solidFill>
                  <a:schemeClr val="tx2"/>
                </a:solidFill>
                <a:latin typeface="+mn-lt"/>
              </a:defRPr>
            </a:lvl5pPr>
          </a:lstStyle>
          <a:p>
            <a:pPr lvl="0"/>
            <a:r>
              <a:rPr lang="en-US" dirty="0"/>
              <a:t>Click to edit text</a:t>
            </a:r>
          </a:p>
          <a:p>
            <a:pPr lvl="1" indent="-231775"/>
            <a:r>
              <a:rPr lang="en-US" dirty="0"/>
              <a:t>Second level</a:t>
            </a:r>
          </a:p>
          <a:p>
            <a:pPr lvl="2"/>
            <a:r>
              <a:rPr lang="en-US" dirty="0"/>
              <a:t>Third level</a:t>
            </a:r>
          </a:p>
          <a:p>
            <a:pPr lvl="3"/>
            <a:r>
              <a:rPr lang="en-US" dirty="0"/>
              <a:t>Fourth</a:t>
            </a:r>
          </a:p>
          <a:p>
            <a:pPr lvl="4">
              <a:buClr>
                <a:schemeClr val="tx2"/>
              </a:buClr>
            </a:pPr>
            <a:r>
              <a:rPr lang="en-US" dirty="0"/>
              <a:t>Fifth</a:t>
            </a:r>
          </a:p>
        </p:txBody>
      </p:sp>
    </p:spTree>
    <p:extLst>
      <p:ext uri="{BB962C8B-B14F-4D97-AF65-F5344CB8AC3E}">
        <p14:creationId xmlns:p14="http://schemas.microsoft.com/office/powerpoint/2010/main" val="51090307"/>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2.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theme" Target="../theme/theme3.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image" Target="../media/image2.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9/25/2017</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9/25/2017</a:t>
            </a:fld>
            <a:endParaRPr lang="en-US" sz="900" dirty="0">
              <a:solidFill>
                <a:schemeClr val="bg2">
                  <a:lumMod val="50000"/>
                  <a:lumOff val="50000"/>
                </a:schemeClr>
              </a:solidFill>
              <a:latin typeface="+mn-lt"/>
            </a:endParaRPr>
          </a:p>
        </p:txBody>
      </p:sp>
      <p:sp>
        <p:nvSpPr>
          <p:cNvPr id="15" name="Rectangle 14"/>
          <p:cNvSpPr/>
          <p:nvPr/>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sp>
        <p:nvSpPr>
          <p:cNvPr id="17" name="TextBox 16"/>
          <p:cNvSpPr txBox="1"/>
          <p:nvPr/>
        </p:nvSpPr>
        <p:spPr>
          <a:xfrm>
            <a:off x="-12699" y="-1"/>
            <a:ext cx="9156699" cy="1097280"/>
          </a:xfrm>
          <a:custGeom>
            <a:avLst/>
            <a:gdLst>
              <a:gd name="connsiteX0" fmla="*/ 0 w 9144000"/>
              <a:gd name="connsiteY0" fmla="*/ 0 h 1219474"/>
              <a:gd name="connsiteX1" fmla="*/ 9144000 w 9144000"/>
              <a:gd name="connsiteY1" fmla="*/ 0 h 1219474"/>
              <a:gd name="connsiteX2" fmla="*/ 9144000 w 9144000"/>
              <a:gd name="connsiteY2" fmla="*/ 1219474 h 1219474"/>
              <a:gd name="connsiteX3" fmla="*/ 0 w 9144000"/>
              <a:gd name="connsiteY3" fmla="*/ 1219474 h 1219474"/>
              <a:gd name="connsiteX4" fmla="*/ 0 w 9144000"/>
              <a:gd name="connsiteY4" fmla="*/ 0 h 1219474"/>
              <a:gd name="connsiteX0" fmla="*/ 0 w 9156700"/>
              <a:gd name="connsiteY0" fmla="*/ 355600 h 1219474"/>
              <a:gd name="connsiteX1" fmla="*/ 9156700 w 9156700"/>
              <a:gd name="connsiteY1" fmla="*/ 0 h 1219474"/>
              <a:gd name="connsiteX2" fmla="*/ 9156700 w 9156700"/>
              <a:gd name="connsiteY2" fmla="*/ 1219474 h 1219474"/>
              <a:gd name="connsiteX3" fmla="*/ 12700 w 9156700"/>
              <a:gd name="connsiteY3" fmla="*/ 1219474 h 1219474"/>
              <a:gd name="connsiteX4" fmla="*/ 0 w 9156700"/>
              <a:gd name="connsiteY4" fmla="*/ 355600 h 1219474"/>
              <a:gd name="connsiteX0" fmla="*/ 0 w 9169400"/>
              <a:gd name="connsiteY0" fmla="*/ 12700 h 876574"/>
              <a:gd name="connsiteX1" fmla="*/ 9169400 w 9169400"/>
              <a:gd name="connsiteY1" fmla="*/ 0 h 876574"/>
              <a:gd name="connsiteX2" fmla="*/ 9156700 w 9169400"/>
              <a:gd name="connsiteY2" fmla="*/ 876574 h 876574"/>
              <a:gd name="connsiteX3" fmla="*/ 12700 w 9169400"/>
              <a:gd name="connsiteY3" fmla="*/ 876574 h 876574"/>
              <a:gd name="connsiteX4" fmla="*/ 0 w 9169400"/>
              <a:gd name="connsiteY4" fmla="*/ 12700 h 876574"/>
              <a:gd name="connsiteX0" fmla="*/ 0 w 9169400"/>
              <a:gd name="connsiteY0" fmla="*/ 0 h 914674"/>
              <a:gd name="connsiteX1" fmla="*/ 9169400 w 9169400"/>
              <a:gd name="connsiteY1" fmla="*/ 38100 h 914674"/>
              <a:gd name="connsiteX2" fmla="*/ 9156700 w 9169400"/>
              <a:gd name="connsiteY2" fmla="*/ 914674 h 914674"/>
              <a:gd name="connsiteX3" fmla="*/ 12700 w 9169400"/>
              <a:gd name="connsiteY3" fmla="*/ 914674 h 914674"/>
              <a:gd name="connsiteX4" fmla="*/ 0 w 9169400"/>
              <a:gd name="connsiteY4" fmla="*/ 0 h 914674"/>
              <a:gd name="connsiteX0" fmla="*/ 0 w 9169400"/>
              <a:gd name="connsiteY0" fmla="*/ 0 h 876574"/>
              <a:gd name="connsiteX1" fmla="*/ 9169400 w 9169400"/>
              <a:gd name="connsiteY1" fmla="*/ 0 h 876574"/>
              <a:gd name="connsiteX2" fmla="*/ 9156700 w 9169400"/>
              <a:gd name="connsiteY2" fmla="*/ 876574 h 876574"/>
              <a:gd name="connsiteX3" fmla="*/ 12700 w 9169400"/>
              <a:gd name="connsiteY3" fmla="*/ 876574 h 876574"/>
              <a:gd name="connsiteX4" fmla="*/ 0 w 9169400"/>
              <a:gd name="connsiteY4" fmla="*/ 0 h 876574"/>
              <a:gd name="connsiteX0" fmla="*/ 0 w 9169400"/>
              <a:gd name="connsiteY0" fmla="*/ 190500 h 1067074"/>
              <a:gd name="connsiteX1" fmla="*/ 9169400 w 9169400"/>
              <a:gd name="connsiteY1" fmla="*/ 0 h 1067074"/>
              <a:gd name="connsiteX2" fmla="*/ 9156700 w 9169400"/>
              <a:gd name="connsiteY2" fmla="*/ 1067074 h 1067074"/>
              <a:gd name="connsiteX3" fmla="*/ 12700 w 9169400"/>
              <a:gd name="connsiteY3" fmla="*/ 1067074 h 1067074"/>
              <a:gd name="connsiteX4" fmla="*/ 0 w 9169400"/>
              <a:gd name="connsiteY4" fmla="*/ 190500 h 1067074"/>
              <a:gd name="connsiteX0" fmla="*/ 0 w 9169400"/>
              <a:gd name="connsiteY0" fmla="*/ 254000 h 1130574"/>
              <a:gd name="connsiteX1" fmla="*/ 9169400 w 9169400"/>
              <a:gd name="connsiteY1" fmla="*/ 0 h 1130574"/>
              <a:gd name="connsiteX2" fmla="*/ 9156700 w 9169400"/>
              <a:gd name="connsiteY2" fmla="*/ 1130574 h 1130574"/>
              <a:gd name="connsiteX3" fmla="*/ 12700 w 9169400"/>
              <a:gd name="connsiteY3" fmla="*/ 1130574 h 1130574"/>
              <a:gd name="connsiteX4" fmla="*/ 0 w 9169400"/>
              <a:gd name="connsiteY4" fmla="*/ 254000 h 1130574"/>
              <a:gd name="connsiteX0" fmla="*/ 25400 w 9156700"/>
              <a:gd name="connsiteY0" fmla="*/ 38100 h 1130574"/>
              <a:gd name="connsiteX1" fmla="*/ 9156700 w 9156700"/>
              <a:gd name="connsiteY1" fmla="*/ 0 h 1130574"/>
              <a:gd name="connsiteX2" fmla="*/ 9144000 w 9156700"/>
              <a:gd name="connsiteY2" fmla="*/ 1130574 h 1130574"/>
              <a:gd name="connsiteX3" fmla="*/ 0 w 9156700"/>
              <a:gd name="connsiteY3" fmla="*/ 1130574 h 1130574"/>
              <a:gd name="connsiteX4" fmla="*/ 25400 w 9156700"/>
              <a:gd name="connsiteY4" fmla="*/ 38100 h 1130574"/>
              <a:gd name="connsiteX0" fmla="*/ 25400 w 9194871"/>
              <a:gd name="connsiteY0" fmla="*/ 38100 h 1130574"/>
              <a:gd name="connsiteX1" fmla="*/ 9156700 w 9194871"/>
              <a:gd name="connsiteY1" fmla="*/ 0 h 1130574"/>
              <a:gd name="connsiteX2" fmla="*/ 9194871 w 9194871"/>
              <a:gd name="connsiteY2" fmla="*/ 720847 h 1130574"/>
              <a:gd name="connsiteX3" fmla="*/ 0 w 9194871"/>
              <a:gd name="connsiteY3" fmla="*/ 1130574 h 1130574"/>
              <a:gd name="connsiteX4" fmla="*/ 25400 w 9194871"/>
              <a:gd name="connsiteY4" fmla="*/ 38100 h 1130574"/>
              <a:gd name="connsiteX0" fmla="*/ 25400 w 9220306"/>
              <a:gd name="connsiteY0" fmla="*/ 38100 h 1130574"/>
              <a:gd name="connsiteX1" fmla="*/ 9156700 w 9220306"/>
              <a:gd name="connsiteY1" fmla="*/ 0 h 1130574"/>
              <a:gd name="connsiteX2" fmla="*/ 9220306 w 9220306"/>
              <a:gd name="connsiteY2" fmla="*/ 475010 h 1130574"/>
              <a:gd name="connsiteX3" fmla="*/ 0 w 9220306"/>
              <a:gd name="connsiteY3" fmla="*/ 1130574 h 1130574"/>
              <a:gd name="connsiteX4" fmla="*/ 25400 w 9220306"/>
              <a:gd name="connsiteY4" fmla="*/ 38100 h 1130574"/>
              <a:gd name="connsiteX0" fmla="*/ 0 w 9194906"/>
              <a:gd name="connsiteY0" fmla="*/ 38100 h 990096"/>
              <a:gd name="connsiteX1" fmla="*/ 9131300 w 9194906"/>
              <a:gd name="connsiteY1" fmla="*/ 0 h 990096"/>
              <a:gd name="connsiteX2" fmla="*/ 9194906 w 9194906"/>
              <a:gd name="connsiteY2" fmla="*/ 475010 h 990096"/>
              <a:gd name="connsiteX3" fmla="*/ 35 w 9194906"/>
              <a:gd name="connsiteY3" fmla="*/ 990096 h 990096"/>
              <a:gd name="connsiteX4" fmla="*/ 0 w 9194906"/>
              <a:gd name="connsiteY4" fmla="*/ 38100 h 990096"/>
              <a:gd name="connsiteX0" fmla="*/ 0 w 9131318"/>
              <a:gd name="connsiteY0" fmla="*/ 38100 h 990096"/>
              <a:gd name="connsiteX1" fmla="*/ 9131300 w 9131318"/>
              <a:gd name="connsiteY1" fmla="*/ 0 h 990096"/>
              <a:gd name="connsiteX2" fmla="*/ 9131318 w 9131318"/>
              <a:gd name="connsiteY2" fmla="*/ 475010 h 990096"/>
              <a:gd name="connsiteX3" fmla="*/ 35 w 9131318"/>
              <a:gd name="connsiteY3" fmla="*/ 990096 h 990096"/>
              <a:gd name="connsiteX4" fmla="*/ 0 w 9131318"/>
              <a:gd name="connsiteY4" fmla="*/ 38100 h 990096"/>
              <a:gd name="connsiteX0" fmla="*/ 0 w 9131318"/>
              <a:gd name="connsiteY0" fmla="*/ 13180 h 990096"/>
              <a:gd name="connsiteX1" fmla="*/ 9131300 w 9131318"/>
              <a:gd name="connsiteY1" fmla="*/ 0 h 990096"/>
              <a:gd name="connsiteX2" fmla="*/ 9131318 w 9131318"/>
              <a:gd name="connsiteY2" fmla="*/ 475010 h 990096"/>
              <a:gd name="connsiteX3" fmla="*/ 35 w 9131318"/>
              <a:gd name="connsiteY3" fmla="*/ 990096 h 990096"/>
              <a:gd name="connsiteX4" fmla="*/ 0 w 9131318"/>
              <a:gd name="connsiteY4" fmla="*/ 13180 h 990096"/>
              <a:gd name="connsiteX0" fmla="*/ 0 w 9131318"/>
              <a:gd name="connsiteY0" fmla="*/ 0 h 1026756"/>
              <a:gd name="connsiteX1" fmla="*/ 9131300 w 9131318"/>
              <a:gd name="connsiteY1" fmla="*/ 36660 h 1026756"/>
              <a:gd name="connsiteX2" fmla="*/ 9131318 w 9131318"/>
              <a:gd name="connsiteY2" fmla="*/ 511670 h 1026756"/>
              <a:gd name="connsiteX3" fmla="*/ 35 w 9131318"/>
              <a:gd name="connsiteY3" fmla="*/ 1026756 h 1026756"/>
              <a:gd name="connsiteX4" fmla="*/ 0 w 9131318"/>
              <a:gd name="connsiteY4" fmla="*/ 0 h 1026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318" h="1026756">
                <a:moveTo>
                  <a:pt x="0" y="0"/>
                </a:moveTo>
                <a:lnTo>
                  <a:pt x="9131300" y="36660"/>
                </a:lnTo>
                <a:cubicBezTo>
                  <a:pt x="9131306" y="194997"/>
                  <a:pt x="9131312" y="353333"/>
                  <a:pt x="9131318" y="511670"/>
                </a:cubicBezTo>
                <a:lnTo>
                  <a:pt x="35" y="1026756"/>
                </a:lnTo>
                <a:cubicBezTo>
                  <a:pt x="23" y="709424"/>
                  <a:pt x="12" y="317332"/>
                  <a:pt x="0" y="0"/>
                </a:cubicBezTo>
                <a:close/>
              </a:path>
            </a:pathLst>
          </a:custGeom>
          <a:solidFill>
            <a:schemeClr val="bg1">
              <a:alpha val="23000"/>
            </a:schemeClr>
          </a:solidFill>
          <a:ln>
            <a:noFill/>
          </a:ln>
        </p:spPr>
        <p:txBody>
          <a:bodyPr wrap="square" lIns="360000" tIns="360000" rIns="360000" bIns="360000" rtlCol="0" anchor="ctr">
            <a:spAutoFit/>
          </a:bodyPr>
          <a:lstStyle/>
          <a:p>
            <a:pPr>
              <a:lnSpc>
                <a:spcPct val="90000"/>
              </a:lnSpc>
            </a:pPr>
            <a:endParaRPr lang="en-US" sz="1400" dirty="0">
              <a:solidFill>
                <a:schemeClr val="bg1">
                  <a:lumMod val="65000"/>
                </a:schemeClr>
              </a:solidFill>
              <a:latin typeface="Avenir Book"/>
              <a:cs typeface="Avenir Book"/>
            </a:endParaRP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071808" y="4650403"/>
            <a:ext cx="864717" cy="307080"/>
          </a:xfrm>
          <a:prstGeom prst="rect">
            <a:avLst/>
          </a:prstGeom>
        </p:spPr>
      </p:pic>
      <p:pic>
        <p:nvPicPr>
          <p:cNvPr id="8" name="Picture 7"/>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7242821" y="4743910"/>
            <a:ext cx="675370" cy="120065"/>
          </a:xfrm>
          <a:prstGeom prst="rect">
            <a:avLst/>
          </a:prstGeom>
        </p:spPr>
      </p:pic>
    </p:spTree>
    <p:extLst>
      <p:ext uri="{BB962C8B-B14F-4D97-AF65-F5344CB8AC3E}">
        <p14:creationId xmlns:p14="http://schemas.microsoft.com/office/powerpoint/2010/main" val="1904722816"/>
      </p:ext>
    </p:extLst>
  </p:cSld>
  <p:clrMap bg1="dk2" tx1="lt1" bg2="dk1" tx2="lt2" accent1="accent1" accent2="accent2" accent3="accent3" accent4="accent4" accent5="accent5" accent6="accent6" hlink="hlink" folHlink="folHlink"/>
  <p:sldLayoutIdLst>
    <p:sldLayoutId id="2147484471" r:id="rId1"/>
    <p:sldLayoutId id="2147484472" r:id="rId2"/>
    <p:sldLayoutId id="2147484473" r:id="rId3"/>
    <p:sldLayoutId id="2147484474" r:id="rId4"/>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536" r:id="rId24"/>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4" name="Rectangle 13"/>
          <p:cNvSpPr/>
          <p:nvPr/>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bg2"/>
              </a:solidFill>
              <a:latin typeface="+mn-lt"/>
            </a:endParaRPr>
          </a:p>
        </p:txBody>
      </p:sp>
      <p:sp>
        <p:nvSpPr>
          <p:cNvPr id="11" name="TextBox 10"/>
          <p:cNvSpPr txBox="1"/>
          <p:nvPr/>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kern="1200" dirty="0" err="1">
              <a:solidFill>
                <a:schemeClr val="tx2"/>
              </a:solidFill>
              <a:latin typeface="+mn-lt"/>
              <a:ea typeface="+mn-ea"/>
              <a:cs typeface="+mn-cs"/>
            </a:endParaRPr>
          </a:p>
        </p:txBody>
      </p:sp>
      <p:sp>
        <p:nvSpPr>
          <p:cNvPr id="15" name="fl" descr="                              Dell - Internal Use - Confidential&#10;"/>
          <p:cNvSpPr txBox="1"/>
          <p:nvPr/>
        </p:nvSpPr>
        <p:spPr>
          <a:xfrm>
            <a:off x="0" y="48214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dirty="0">
                <a:solidFill>
                  <a:schemeClr val="tx2"/>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a:solidFill>
                <a:schemeClr val="tx2"/>
              </a:solidFill>
              <a:latin typeface="museo sans for dell" panose="02000000000000000000" pitchFamily="2" charset="0"/>
            </a:endParaRPr>
          </a:p>
        </p:txBody>
      </p:sp>
      <p:sp>
        <p:nvSpPr>
          <p:cNvPr id="18" name="TextBox 17"/>
          <p:cNvSpPr txBox="1"/>
          <p:nvPr/>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kern="1200" dirty="0" err="1">
              <a:solidFill>
                <a:schemeClr val="tx2"/>
              </a:solidFill>
              <a:latin typeface="+mn-lt"/>
              <a:ea typeface="+mn-ea"/>
              <a:cs typeface="+mn-cs"/>
            </a:endParaRPr>
          </a:p>
        </p:txBody>
      </p:sp>
      <p:sp>
        <p:nvSpPr>
          <p:cNvPr id="20" name="TextBox 19"/>
          <p:cNvSpPr txBox="1"/>
          <p:nvPr/>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b="0" kern="1200" smtClean="0">
                <a:solidFill>
                  <a:schemeClr val="tx2"/>
                </a:solidFill>
                <a:latin typeface="+mn-lt"/>
                <a:ea typeface="+mn-ea"/>
                <a:cs typeface="+mn-cs"/>
              </a:rPr>
              <a:pPr algn="l" rtl="0" fontAlgn="base">
                <a:lnSpc>
                  <a:spcPct val="90000"/>
                </a:lnSpc>
                <a:spcBef>
                  <a:spcPct val="0"/>
                </a:spcBef>
                <a:spcAft>
                  <a:spcPct val="0"/>
                </a:spcAft>
                <a:buClr>
                  <a:schemeClr val="bg1"/>
                </a:buClr>
              </a:pPr>
              <a:t>‹#›</a:t>
            </a:fld>
            <a:endParaRPr lang="en-US" sz="900" b="0" kern="1200" dirty="0" err="1">
              <a:solidFill>
                <a:schemeClr val="tx2"/>
              </a:solidFill>
              <a:latin typeface="+mn-lt"/>
              <a:ea typeface="+mn-ea"/>
              <a:cs typeface="+mn-cs"/>
            </a:endParaRPr>
          </a:p>
        </p:txBody>
      </p:sp>
      <p:sp>
        <p:nvSpPr>
          <p:cNvPr id="12" name="TextBox 11"/>
          <p:cNvSpPr txBox="1"/>
          <p:nvPr/>
        </p:nvSpPr>
        <p:spPr>
          <a:xfrm>
            <a:off x="497072"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b="0" kern="1200" dirty="0">
              <a:solidFill>
                <a:schemeClr val="tx2"/>
              </a:solidFill>
              <a:latin typeface="+mn-lt"/>
              <a:ea typeface="+mn-ea"/>
              <a:cs typeface="+mn-cs"/>
            </a:endParaRPr>
          </a:p>
        </p:txBody>
      </p:sp>
      <p:sp>
        <p:nvSpPr>
          <p:cNvPr id="17" name="TextBox 16"/>
          <p:cNvSpPr txBox="1"/>
          <p:nvPr/>
        </p:nvSpPr>
        <p:spPr>
          <a:xfrm>
            <a:off x="472006"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r>
              <a:rPr lang="en-US" sz="900" kern="1200" dirty="0">
                <a:solidFill>
                  <a:schemeClr val="tx2"/>
                </a:solidFill>
                <a:latin typeface="+mn-lt"/>
                <a:ea typeface="+mn-ea"/>
                <a:cs typeface="+mn-cs"/>
              </a:rPr>
              <a:t>of Y</a:t>
            </a:r>
          </a:p>
        </p:txBody>
      </p:sp>
      <p:pic>
        <p:nvPicPr>
          <p:cNvPr id="19" name="Picture 1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199259" y="4838853"/>
            <a:ext cx="677400" cy="120803"/>
          </a:xfrm>
          <a:prstGeom prst="rect">
            <a:avLst/>
          </a:prstGeom>
        </p:spPr>
      </p:pic>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9/25/2017</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9/25/2017</a:t>
            </a:fld>
            <a:endParaRPr lang="en-US" sz="900" dirty="0">
              <a:solidFill>
                <a:schemeClr val="bg2">
                  <a:lumMod val="50000"/>
                  <a:lumOff val="50000"/>
                </a:schemeClr>
              </a:solidFill>
              <a:latin typeface="+mn-lt"/>
            </a:endParaRPr>
          </a:p>
        </p:txBody>
      </p:sp>
    </p:spTree>
    <p:extLst>
      <p:ext uri="{BB962C8B-B14F-4D97-AF65-F5344CB8AC3E}">
        <p14:creationId xmlns:p14="http://schemas.microsoft.com/office/powerpoint/2010/main" val="745491972"/>
      </p:ext>
    </p:extLst>
  </p:cSld>
  <p:clrMap bg1="dk2" tx1="lt1" bg2="dk1"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 id="2147484511" r:id="rId17"/>
    <p:sldLayoutId id="2147484512" r:id="rId18"/>
    <p:sldLayoutId id="2147484513" r:id="rId19"/>
    <p:sldLayoutId id="2147484514" r:id="rId20"/>
    <p:sldLayoutId id="2147484515" r:id="rId21"/>
    <p:sldLayoutId id="2147484516" r:id="rId22"/>
    <p:sldLayoutId id="2147484517" r:id="rId23"/>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9/25/2017</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9/25/2017</a:t>
            </a:fld>
            <a:endParaRPr lang="en-US" sz="900" dirty="0">
              <a:solidFill>
                <a:schemeClr val="bg2">
                  <a:lumMod val="50000"/>
                  <a:lumOff val="50000"/>
                </a:schemeClr>
              </a:solidFill>
              <a:latin typeface="+mn-lt"/>
            </a:endParaRPr>
          </a:p>
        </p:txBody>
      </p:sp>
      <p:sp>
        <p:nvSpPr>
          <p:cNvPr id="9" name="TextBox 8"/>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14" name="TextBox 13"/>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pic>
        <p:nvPicPr>
          <p:cNvPr id="19" name="Picture 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pic>
        <p:nvPicPr>
          <p:cNvPr id="20" name="Picture 19"/>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21" name="TextBox 20"/>
          <p:cNvSpPr txBox="1"/>
          <p:nvPr userDrawn="1"/>
        </p:nvSpPr>
        <p:spPr>
          <a:xfrm>
            <a:off x="497072"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b="0" kern="1200" dirty="0">
              <a:solidFill>
                <a:schemeClr val="bg2">
                  <a:lumMod val="50000"/>
                  <a:lumOff val="50000"/>
                </a:schemeClr>
              </a:solidFill>
              <a:latin typeface="+mn-lt"/>
              <a:ea typeface="+mn-ea"/>
              <a:cs typeface="+mn-cs"/>
            </a:endParaRPr>
          </a:p>
        </p:txBody>
      </p:sp>
    </p:spTree>
    <p:extLst>
      <p:ext uri="{BB962C8B-B14F-4D97-AF65-F5344CB8AC3E}">
        <p14:creationId xmlns:p14="http://schemas.microsoft.com/office/powerpoint/2010/main" val="3406402385"/>
      </p:ext>
    </p:extLst>
  </p:cSld>
  <p:clrMap bg1="dk2" tx1="lt1" bg2="dk1" tx2="lt2" accent1="accent1" accent2="accent2" accent3="accent3" accent4="accent4" accent5="accent5" accent6="accent6" hlink="hlink" folHlink="folHlink"/>
  <p:sldLayoutIdLst>
    <p:sldLayoutId id="2147484519" r:id="rId1"/>
    <p:sldLayoutId id="2147484520" r:id="rId2"/>
    <p:sldLayoutId id="2147484521" r:id="rId3"/>
    <p:sldLayoutId id="2147484522" r:id="rId4"/>
    <p:sldLayoutId id="2147484523" r:id="rId5"/>
    <p:sldLayoutId id="2147484524" r:id="rId6"/>
    <p:sldLayoutId id="2147484525" r:id="rId7"/>
    <p:sldLayoutId id="2147484526" r:id="rId8"/>
    <p:sldLayoutId id="2147484527" r:id="rId9"/>
    <p:sldLayoutId id="2147484528" r:id="rId10"/>
    <p:sldLayoutId id="2147484529" r:id="rId11"/>
    <p:sldLayoutId id="2147484530" r:id="rId12"/>
    <p:sldLayoutId id="2147484531" r:id="rId13"/>
    <p:sldLayoutId id="2147484532" r:id="rId14"/>
    <p:sldLayoutId id="2147484533" r:id="rId15"/>
    <p:sldLayoutId id="2147484534" r:id="rId16"/>
    <p:sldLayoutId id="2147484535" r:id="rId17"/>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Rich.Barlow@Dell.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7.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0" Type="http://schemas.openxmlformats.org/officeDocument/2006/relationships/image" Target="../media/image46.png"/><Relationship Id="rId4" Type="http://schemas.openxmlformats.org/officeDocument/2006/relationships/image" Target="../media/image55.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377" y="1109933"/>
            <a:ext cx="8763712" cy="2292702"/>
          </a:xfrm>
        </p:spPr>
        <p:txBody>
          <a:bodyPr>
            <a:normAutofit/>
          </a:bodyPr>
          <a:lstStyle/>
          <a:p>
            <a:r>
              <a:rPr lang="it-IT" sz="4800" b="1"/>
              <a:t>Dell EMC e </a:t>
            </a:r>
            <a:r>
              <a:rPr lang="it-IT" sz="4800" b="1" smtClean="0"/>
              <a:t>Docker: Achieving Infrastructure </a:t>
            </a:r>
            <a:r>
              <a:rPr lang="it-IT" sz="4800" b="1"/>
              <a:t>as </a:t>
            </a:r>
            <a:r>
              <a:rPr lang="it-IT" sz="4800" b="1" smtClean="0"/>
              <a:t>Code and Container persistence</a:t>
            </a:r>
            <a:endParaRPr lang="en-US" sz="4800" dirty="0"/>
          </a:p>
        </p:txBody>
      </p:sp>
      <p:sp>
        <p:nvSpPr>
          <p:cNvPr id="3" name="TextBox 2"/>
          <p:cNvSpPr txBox="1"/>
          <p:nvPr/>
        </p:nvSpPr>
        <p:spPr>
          <a:xfrm>
            <a:off x="279400" y="3479800"/>
            <a:ext cx="3617337" cy="1320361"/>
          </a:xfrm>
          <a:prstGeom prst="rect">
            <a:avLst/>
          </a:prstGeom>
          <a:noFill/>
        </p:spPr>
        <p:txBody>
          <a:bodyPr wrap="none" rtlCol="0">
            <a:spAutoFit/>
          </a:bodyPr>
          <a:lstStyle/>
          <a:p>
            <a:pPr>
              <a:lnSpc>
                <a:spcPct val="90000"/>
              </a:lnSpc>
              <a:spcBef>
                <a:spcPts val="600"/>
              </a:spcBef>
              <a:spcAft>
                <a:spcPts val="0"/>
              </a:spcAft>
              <a:buClr>
                <a:schemeClr val="bg1"/>
              </a:buClr>
            </a:pPr>
            <a:r>
              <a:rPr lang="en-US" sz="1800" dirty="0" smtClean="0">
                <a:solidFill>
                  <a:srgbClr val="FFFFFF"/>
                </a:solidFill>
                <a:latin typeface="+mn-lt"/>
              </a:rPr>
              <a:t>Rich Barlow</a:t>
            </a:r>
          </a:p>
          <a:p>
            <a:pPr>
              <a:lnSpc>
                <a:spcPct val="90000"/>
              </a:lnSpc>
              <a:spcBef>
                <a:spcPts val="600"/>
              </a:spcBef>
              <a:spcAft>
                <a:spcPts val="0"/>
              </a:spcAft>
              <a:buClr>
                <a:schemeClr val="bg1"/>
              </a:buClr>
            </a:pPr>
            <a:r>
              <a:rPr lang="en-US" sz="1800" dirty="0" smtClean="0">
                <a:solidFill>
                  <a:srgbClr val="FFFFFF"/>
                </a:solidFill>
                <a:latin typeface="+mn-lt"/>
              </a:rPr>
              <a:t>Principal Engineer and Field CTO</a:t>
            </a:r>
          </a:p>
          <a:p>
            <a:pPr>
              <a:lnSpc>
                <a:spcPct val="90000"/>
              </a:lnSpc>
              <a:spcBef>
                <a:spcPts val="600"/>
              </a:spcBef>
              <a:spcAft>
                <a:spcPts val="0"/>
              </a:spcAft>
              <a:buClr>
                <a:schemeClr val="bg1"/>
              </a:buClr>
            </a:pPr>
            <a:r>
              <a:rPr lang="en-US" sz="1800" dirty="0" smtClean="0">
                <a:solidFill>
                  <a:srgbClr val="FFFFFF"/>
                </a:solidFill>
                <a:latin typeface="+mn-lt"/>
                <a:hlinkClick r:id="rId2"/>
              </a:rPr>
              <a:t>Rich.Barlow@Dell.com</a:t>
            </a:r>
            <a:endParaRPr lang="en-US" sz="1800" dirty="0" smtClean="0">
              <a:solidFill>
                <a:srgbClr val="FFFFFF"/>
              </a:solidFill>
              <a:latin typeface="+mn-lt"/>
            </a:endParaRPr>
          </a:p>
          <a:p>
            <a:pPr>
              <a:lnSpc>
                <a:spcPct val="90000"/>
              </a:lnSpc>
              <a:spcBef>
                <a:spcPts val="600"/>
              </a:spcBef>
              <a:spcAft>
                <a:spcPts val="0"/>
              </a:spcAft>
              <a:buClr>
                <a:schemeClr val="bg1"/>
              </a:buClr>
            </a:pPr>
            <a:endParaRPr lang="en-US" sz="1800" dirty="0">
              <a:solidFill>
                <a:srgbClr val="FFFFFF"/>
              </a:solidFill>
              <a:latin typeface="+mn-lt"/>
            </a:endParaRPr>
          </a:p>
        </p:txBody>
      </p:sp>
    </p:spTree>
    <p:extLst>
      <p:ext uri="{BB962C8B-B14F-4D97-AF65-F5344CB8AC3E}">
        <p14:creationId xmlns:p14="http://schemas.microsoft.com/office/powerpoint/2010/main" val="2048365148"/>
      </p:ext>
    </p:extLst>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33000"/>
            <a:extLst>
              <a:ext uri="{28A0092B-C50C-407E-A947-70E740481C1C}">
                <a14:useLocalDpi xmlns:a14="http://schemas.microsoft.com/office/drawing/2010/main" val="0"/>
              </a:ext>
            </a:extLst>
          </a:blip>
          <a:stretch>
            <a:fillRect/>
          </a:stretch>
        </p:blipFill>
        <p:spPr>
          <a:xfrm>
            <a:off x="1063279" y="-254000"/>
            <a:ext cx="6353521" cy="6353521"/>
          </a:xfrm>
          <a:prstGeom prst="rect">
            <a:avLst/>
          </a:prstGeom>
          <a:noFill/>
        </p:spPr>
      </p:pic>
      <p:sp>
        <p:nvSpPr>
          <p:cNvPr id="2" name="Title 1"/>
          <p:cNvSpPr>
            <a:spLocks noGrp="1"/>
          </p:cNvSpPr>
          <p:nvPr>
            <p:ph type="title"/>
          </p:nvPr>
        </p:nvSpPr>
        <p:spPr/>
        <p:txBody>
          <a:bodyPr/>
          <a:lstStyle/>
          <a:p>
            <a:r>
              <a:rPr lang="en-US" dirty="0"/>
              <a:t>1. Deployment and Compute</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1469" y="2085456"/>
            <a:ext cx="1530838" cy="153083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556" y="1600200"/>
            <a:ext cx="1144186" cy="114418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1596" y="1062888"/>
            <a:ext cx="3776785" cy="3776785"/>
          </a:xfrm>
          <a:prstGeom prst="rect">
            <a:avLst/>
          </a:prstGeom>
        </p:spPr>
      </p:pic>
      <p:sp>
        <p:nvSpPr>
          <p:cNvPr id="8" name="Rounded Rectangle 7"/>
          <p:cNvSpPr/>
          <p:nvPr/>
        </p:nvSpPr>
        <p:spPr>
          <a:xfrm>
            <a:off x="6218941" y="2578100"/>
            <a:ext cx="2467859" cy="190500"/>
          </a:xfrm>
          <a:prstGeom prst="roundRect">
            <a:avLst/>
          </a:prstGeom>
          <a:noFill/>
          <a:ln w="38100" cmpd="sng">
            <a:solidFill>
              <a:schemeClr val="bg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pic>
        <p:nvPicPr>
          <p:cNvPr id="18" name="Picture 17"/>
          <p:cNvPicPr>
            <a:picLocks noChangeAspect="1"/>
          </p:cNvPicPr>
          <p:nvPr/>
        </p:nvPicPr>
        <p:blipFill>
          <a:blip r:embed="rId7"/>
          <a:stretch>
            <a:fillRect/>
          </a:stretch>
        </p:blipFill>
        <p:spPr>
          <a:xfrm>
            <a:off x="71364" y="3120959"/>
            <a:ext cx="1986036" cy="1537172"/>
          </a:xfrm>
          <a:prstGeom prst="rect">
            <a:avLst/>
          </a:prstGeom>
        </p:spPr>
      </p:pic>
      <p:cxnSp>
        <p:nvCxnSpPr>
          <p:cNvPr id="19" name="Straight Arrow Connector 18"/>
          <p:cNvCxnSpPr>
            <a:stCxn id="3" idx="1"/>
            <a:endCxn id="5" idx="3"/>
          </p:cNvCxnSpPr>
          <p:nvPr/>
        </p:nvCxnSpPr>
        <p:spPr>
          <a:xfrm flipH="1" flipV="1">
            <a:off x="1649742" y="2172293"/>
            <a:ext cx="1831727" cy="678582"/>
          </a:xfrm>
          <a:prstGeom prst="straightConnector1">
            <a:avLst/>
          </a:prstGeom>
          <a:ln w="38100" cmpd="sng">
            <a:solidFill>
              <a:srgbClr val="FFC000"/>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3" idx="1"/>
          </p:cNvCxnSpPr>
          <p:nvPr/>
        </p:nvCxnSpPr>
        <p:spPr>
          <a:xfrm flipH="1">
            <a:off x="1955800" y="2850875"/>
            <a:ext cx="1525669" cy="949770"/>
          </a:xfrm>
          <a:prstGeom prst="straightConnector1">
            <a:avLst/>
          </a:prstGeom>
          <a:ln w="38100" cmpd="sng">
            <a:solidFill>
              <a:srgbClr val="FFC000"/>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8" idx="1"/>
            <a:endCxn id="3" idx="3"/>
          </p:cNvCxnSpPr>
          <p:nvPr/>
        </p:nvCxnSpPr>
        <p:spPr>
          <a:xfrm flipH="1">
            <a:off x="5012307" y="2673350"/>
            <a:ext cx="1206634" cy="177525"/>
          </a:xfrm>
          <a:prstGeom prst="straightConnector1">
            <a:avLst/>
          </a:prstGeom>
          <a:ln w="38100" cmpd="sng">
            <a:solidFill>
              <a:srgbClr val="FFC000"/>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695700" y="3492500"/>
            <a:ext cx="1170513" cy="369332"/>
          </a:xfrm>
          <a:prstGeom prst="rect">
            <a:avLst/>
          </a:prstGeom>
          <a:noFill/>
        </p:spPr>
        <p:txBody>
          <a:bodyPr wrap="none" rtlCol="0">
            <a:spAutoFit/>
          </a:bodyPr>
          <a:lstStyle/>
          <a:p>
            <a:pPr>
              <a:lnSpc>
                <a:spcPct val="90000"/>
              </a:lnSpc>
              <a:spcBef>
                <a:spcPts val="600"/>
              </a:spcBef>
              <a:spcAft>
                <a:spcPts val="0"/>
              </a:spcAft>
              <a:buClr>
                <a:schemeClr val="bg1"/>
              </a:buClr>
            </a:pPr>
            <a:r>
              <a:rPr lang="en-US" sz="2000" b="1" dirty="0" err="1">
                <a:solidFill>
                  <a:srgbClr val="FFFFFF"/>
                </a:solidFill>
                <a:latin typeface="+mn-lt"/>
              </a:rPr>
              <a:t>RackHD</a:t>
            </a:r>
            <a:endParaRPr lang="en-US" sz="2000" b="1" dirty="0">
              <a:solidFill>
                <a:srgbClr val="FFFFFF"/>
              </a:solidFill>
              <a:latin typeface="+mn-lt"/>
            </a:endParaRPr>
          </a:p>
        </p:txBody>
      </p:sp>
      <p:sp>
        <p:nvSpPr>
          <p:cNvPr id="13" name="TextBox 12"/>
          <p:cNvSpPr txBox="1"/>
          <p:nvPr/>
        </p:nvSpPr>
        <p:spPr>
          <a:xfrm>
            <a:off x="3441700" y="4737100"/>
            <a:ext cx="1651639" cy="289823"/>
          </a:xfrm>
          <a:prstGeom prst="rect">
            <a:avLst/>
          </a:prstGeom>
          <a:noFill/>
        </p:spPr>
        <p:txBody>
          <a:bodyPr wrap="none" rtlCol="0">
            <a:spAutoFit/>
          </a:bodyPr>
          <a:lstStyle/>
          <a:p>
            <a:pPr>
              <a:lnSpc>
                <a:spcPct val="90000"/>
              </a:lnSpc>
              <a:spcBef>
                <a:spcPts val="600"/>
              </a:spcBef>
              <a:spcAft>
                <a:spcPts val="0"/>
              </a:spcAft>
              <a:buClr>
                <a:schemeClr val="bg1"/>
              </a:buClr>
            </a:pPr>
            <a:r>
              <a:rPr lang="en-US" sz="1400" dirty="0" err="1">
                <a:solidFill>
                  <a:srgbClr val="FFFFFF"/>
                </a:solidFill>
                <a:latin typeface="+mn-lt"/>
              </a:rPr>
              <a:t>github.com</a:t>
            </a:r>
            <a:r>
              <a:rPr lang="en-US" sz="1400" dirty="0">
                <a:solidFill>
                  <a:srgbClr val="FFFFFF"/>
                </a:solidFill>
                <a:latin typeface="+mn-lt"/>
              </a:rPr>
              <a:t>/</a:t>
            </a:r>
            <a:r>
              <a:rPr lang="en-US" sz="1400" dirty="0" err="1">
                <a:solidFill>
                  <a:srgbClr val="FFFFFF"/>
                </a:solidFill>
                <a:latin typeface="+mn-lt"/>
              </a:rPr>
              <a:t>rackhd</a:t>
            </a:r>
            <a:endParaRPr lang="en-US" sz="1400" dirty="0">
              <a:solidFill>
                <a:srgbClr val="FFFFFF"/>
              </a:solidFill>
              <a:latin typeface="+mn-lt"/>
            </a:endParaRPr>
          </a:p>
        </p:txBody>
      </p:sp>
      <p:pic>
        <p:nvPicPr>
          <p:cNvPr id="9" name="Picture 8"/>
          <p:cNvPicPr>
            <a:picLocks noChangeAspect="1"/>
          </p:cNvPicPr>
          <p:nvPr/>
        </p:nvPicPr>
        <p:blipFill>
          <a:blip r:embed="rId8"/>
          <a:stretch>
            <a:fillRect/>
          </a:stretch>
        </p:blipFill>
        <p:spPr>
          <a:xfrm>
            <a:off x="5486401" y="911438"/>
            <a:ext cx="3657599" cy="345861"/>
          </a:xfrm>
          <a:prstGeom prst="rect">
            <a:avLst/>
          </a:prstGeom>
        </p:spPr>
      </p:pic>
    </p:spTree>
    <p:extLst>
      <p:ext uri="{BB962C8B-B14F-4D97-AF65-F5344CB8AC3E}">
        <p14:creationId xmlns:p14="http://schemas.microsoft.com/office/powerpoint/2010/main" val="238476548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Docker Machine Driver for RackHD</a:t>
            </a:r>
          </a:p>
        </p:txBody>
      </p:sp>
      <p:sp>
        <p:nvSpPr>
          <p:cNvPr id="3" name="Content Placeholder 2"/>
          <p:cNvSpPr txBox="1">
            <a:spLocks/>
          </p:cNvSpPr>
          <p:nvPr/>
        </p:nvSpPr>
        <p:spPr>
          <a:xfrm>
            <a:off x="1049544" y="4353387"/>
            <a:ext cx="5496166" cy="429307"/>
          </a:xfrm>
          <a:prstGeom prst="rect">
            <a:avLst/>
          </a:prstGeom>
        </p:spPr>
        <p:txBody>
          <a:bodyPr lIns="68580" tIns="34290" rIns="68580" bIns="3429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lgn="ctr">
              <a:buFont typeface="Arial" pitchFamily="34" charset="0"/>
              <a:buNone/>
            </a:pPr>
            <a:r>
              <a:rPr lang="en-US" sz="1500" kern="0">
                <a:solidFill>
                  <a:srgbClr val="FFFFFF"/>
                </a:solidFill>
              </a:rPr>
              <a:t>https://github.com/emccode/docker-machine-rackhd</a:t>
            </a:r>
            <a:endParaRPr lang="en-US" sz="1500" kern="0" dirty="0">
              <a:solidFill>
                <a:srgbClr val="FFFFFF"/>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05" y="1507133"/>
            <a:ext cx="5647515" cy="2355784"/>
          </a:xfrm>
          <a:prstGeom prst="rect">
            <a:avLst/>
          </a:prstGeom>
        </p:spPr>
      </p:pic>
      <p:pic>
        <p:nvPicPr>
          <p:cNvPr id="1026" name="Picture 2" descr="Image result for docker machine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7767" y="546340"/>
            <a:ext cx="3083704" cy="369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538216"/>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Software-based Storage</a:t>
            </a:r>
          </a:p>
        </p:txBody>
      </p:sp>
      <p:grpSp>
        <p:nvGrpSpPr>
          <p:cNvPr id="4" name="Group 3"/>
          <p:cNvGrpSpPr/>
          <p:nvPr/>
        </p:nvGrpSpPr>
        <p:grpSpPr>
          <a:xfrm>
            <a:off x="148135" y="1900984"/>
            <a:ext cx="4429659" cy="3243683"/>
            <a:chOff x="1858864" y="990989"/>
            <a:chExt cx="4429659" cy="3243683"/>
          </a:xfrm>
        </p:grpSpPr>
        <p:pic>
          <p:nvPicPr>
            <p:cNvPr id="5" name="Picture 4"/>
            <p:cNvPicPr>
              <a:picLocks noChangeAspect="1"/>
            </p:cNvPicPr>
            <p:nvPr/>
          </p:nvPicPr>
          <p:blipFill>
            <a:blip r:embed="rId2"/>
            <a:stretch>
              <a:fillRect/>
            </a:stretch>
          </p:blipFill>
          <p:spPr>
            <a:xfrm>
              <a:off x="1858864" y="990989"/>
              <a:ext cx="3810000" cy="2540000"/>
            </a:xfrm>
            <a:prstGeom prst="rect">
              <a:avLst/>
            </a:prstGeom>
          </p:spPr>
        </p:pic>
        <p:pic>
          <p:nvPicPr>
            <p:cNvPr id="6" name="Picture 5"/>
            <p:cNvPicPr>
              <a:picLocks noChangeAspect="1"/>
            </p:cNvPicPr>
            <p:nvPr/>
          </p:nvPicPr>
          <p:blipFill>
            <a:blip r:embed="rId2"/>
            <a:stretch>
              <a:fillRect/>
            </a:stretch>
          </p:blipFill>
          <p:spPr>
            <a:xfrm>
              <a:off x="2126712" y="1342831"/>
              <a:ext cx="3810000" cy="2540000"/>
            </a:xfrm>
            <a:prstGeom prst="rect">
              <a:avLst/>
            </a:prstGeom>
          </p:spPr>
        </p:pic>
        <p:pic>
          <p:nvPicPr>
            <p:cNvPr id="7" name="Picture 6"/>
            <p:cNvPicPr>
              <a:picLocks noChangeAspect="1"/>
            </p:cNvPicPr>
            <p:nvPr/>
          </p:nvPicPr>
          <p:blipFill>
            <a:blip r:embed="rId2"/>
            <a:stretch>
              <a:fillRect/>
            </a:stretch>
          </p:blipFill>
          <p:spPr>
            <a:xfrm>
              <a:off x="2478523" y="1694672"/>
              <a:ext cx="3810000" cy="2540000"/>
            </a:xfrm>
            <a:prstGeom prst="rect">
              <a:avLst/>
            </a:prstGeom>
          </p:spPr>
        </p:pic>
      </p:grpSp>
      <p:sp>
        <p:nvSpPr>
          <p:cNvPr id="13" name="Content Placeholder 3"/>
          <p:cNvSpPr txBox="1">
            <a:spLocks/>
          </p:cNvSpPr>
          <p:nvPr/>
        </p:nvSpPr>
        <p:spPr>
          <a:xfrm>
            <a:off x="4800162" y="1240584"/>
            <a:ext cx="4119881" cy="3552242"/>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342900" indent="-342900">
              <a:buFont typeface="Arial"/>
              <a:buChar char="•"/>
            </a:pPr>
            <a:r>
              <a:rPr lang="en-US" sz="1800" dirty="0">
                <a:solidFill>
                  <a:schemeClr val="tx2"/>
                </a:solidFill>
                <a:cs typeface="Arial"/>
              </a:rPr>
              <a:t>Enabler for </a:t>
            </a:r>
            <a:r>
              <a:rPr lang="en-US" sz="1800" dirty="0" err="1">
                <a:solidFill>
                  <a:schemeClr val="tx2"/>
                </a:solidFill>
                <a:cs typeface="Arial"/>
              </a:rPr>
              <a:t>DevOps</a:t>
            </a:r>
            <a:endParaRPr lang="en-US" sz="1800" dirty="0">
              <a:solidFill>
                <a:schemeClr val="tx2"/>
              </a:solidFill>
              <a:cs typeface="Arial"/>
            </a:endParaRPr>
          </a:p>
          <a:p>
            <a:pPr marL="342900" indent="-342900">
              <a:buFont typeface="Arial"/>
              <a:buChar char="•"/>
            </a:pPr>
            <a:r>
              <a:rPr lang="en-US" sz="1800" b="1" dirty="0">
                <a:solidFill>
                  <a:schemeClr val="bg1"/>
                </a:solidFill>
                <a:cs typeface="Arial"/>
              </a:rPr>
              <a:t>Freedom and flexibility</a:t>
            </a:r>
            <a:r>
              <a:rPr lang="en-US" sz="1800" dirty="0">
                <a:solidFill>
                  <a:schemeClr val="bg1"/>
                </a:solidFill>
                <a:cs typeface="Arial"/>
              </a:rPr>
              <a:t> </a:t>
            </a:r>
            <a:r>
              <a:rPr lang="en-US" sz="1800" dirty="0">
                <a:solidFill>
                  <a:schemeClr val="tx2"/>
                </a:solidFill>
                <a:cs typeface="Arial"/>
              </a:rPr>
              <a:t>from running as software</a:t>
            </a:r>
          </a:p>
          <a:p>
            <a:pPr marL="342900" indent="-342900">
              <a:buFont typeface="Arial"/>
              <a:buChar char="•"/>
            </a:pPr>
            <a:r>
              <a:rPr lang="en-US" sz="1800" b="1" dirty="0">
                <a:solidFill>
                  <a:schemeClr val="bg1"/>
                </a:solidFill>
                <a:cs typeface="Arial"/>
              </a:rPr>
              <a:t>Lifecycle can be automated</a:t>
            </a:r>
          </a:p>
          <a:p>
            <a:pPr marL="342900" indent="-342900">
              <a:buFont typeface="Arial"/>
              <a:buChar char="•"/>
            </a:pPr>
            <a:r>
              <a:rPr lang="en-US" sz="1800" b="1" dirty="0">
                <a:solidFill>
                  <a:schemeClr val="bg1"/>
                </a:solidFill>
                <a:cs typeface="Arial"/>
              </a:rPr>
              <a:t>High availability</a:t>
            </a:r>
            <a:r>
              <a:rPr lang="en-US" sz="1800" dirty="0">
                <a:solidFill>
                  <a:schemeClr val="bg1"/>
                </a:solidFill>
                <a:cs typeface="Arial"/>
              </a:rPr>
              <a:t> </a:t>
            </a:r>
            <a:r>
              <a:rPr lang="en-US" sz="1800" dirty="0">
                <a:solidFill>
                  <a:schemeClr val="tx2"/>
                </a:solidFill>
                <a:cs typeface="Arial"/>
              </a:rPr>
              <a:t>is automatically configured per host</a:t>
            </a:r>
          </a:p>
          <a:p>
            <a:pPr marL="342900" indent="-342900">
              <a:buFont typeface="Arial"/>
              <a:buChar char="•"/>
            </a:pPr>
            <a:r>
              <a:rPr lang="en-US" sz="1800" b="1" dirty="0">
                <a:solidFill>
                  <a:schemeClr val="bg1"/>
                </a:solidFill>
                <a:cs typeface="Arial"/>
              </a:rPr>
              <a:t>Size and performance scales out and up</a:t>
            </a:r>
          </a:p>
          <a:p>
            <a:pPr marL="342900" indent="-342900">
              <a:buFont typeface="Arial"/>
              <a:buChar char="•"/>
            </a:pPr>
            <a:r>
              <a:rPr lang="en-US" sz="1800" dirty="0">
                <a:solidFill>
                  <a:schemeClr val="tx2"/>
                </a:solidFill>
                <a:cs typeface="Arial"/>
              </a:rPr>
              <a:t>Optimized for </a:t>
            </a:r>
            <a:r>
              <a:rPr lang="en-US" sz="1800" b="1" dirty="0">
                <a:solidFill>
                  <a:schemeClr val="bg1"/>
                </a:solidFill>
                <a:cs typeface="Arial"/>
              </a:rPr>
              <a:t>transactional block performance</a:t>
            </a:r>
          </a:p>
        </p:txBody>
      </p:sp>
      <p:sp>
        <p:nvSpPr>
          <p:cNvPr id="3" name="TextBox 2"/>
          <p:cNvSpPr txBox="1"/>
          <p:nvPr/>
        </p:nvSpPr>
        <p:spPr>
          <a:xfrm>
            <a:off x="1282700" y="4572000"/>
            <a:ext cx="2619715" cy="289823"/>
          </a:xfrm>
          <a:prstGeom prst="rect">
            <a:avLst/>
          </a:prstGeom>
          <a:noFill/>
        </p:spPr>
        <p:txBody>
          <a:bodyPr wrap="none" rtlCol="0">
            <a:spAutoFit/>
          </a:bodyPr>
          <a:lstStyle/>
          <a:p>
            <a:pPr>
              <a:lnSpc>
                <a:spcPct val="90000"/>
              </a:lnSpc>
              <a:spcBef>
                <a:spcPts val="600"/>
              </a:spcBef>
              <a:spcAft>
                <a:spcPts val="0"/>
              </a:spcAft>
              <a:buClr>
                <a:schemeClr val="bg1"/>
              </a:buClr>
            </a:pPr>
            <a:r>
              <a:rPr lang="en-US" sz="1400" dirty="0" err="1">
                <a:solidFill>
                  <a:srgbClr val="FFFFFF"/>
                </a:solidFill>
                <a:latin typeface="+mn-lt"/>
              </a:rPr>
              <a:t>github.com</a:t>
            </a:r>
            <a:r>
              <a:rPr lang="en-US" sz="1400" dirty="0">
                <a:solidFill>
                  <a:srgbClr val="FFFFFF"/>
                </a:solidFill>
                <a:latin typeface="+mn-lt"/>
              </a:rPr>
              <a:t>/</a:t>
            </a:r>
            <a:r>
              <a:rPr lang="en-US" sz="1400" dirty="0" err="1">
                <a:solidFill>
                  <a:srgbClr val="FFFFFF"/>
                </a:solidFill>
                <a:latin typeface="+mn-lt"/>
              </a:rPr>
              <a:t>codedellemc</a:t>
            </a:r>
            <a:r>
              <a:rPr lang="en-US" sz="1400" dirty="0">
                <a:solidFill>
                  <a:srgbClr val="FFFFFF"/>
                </a:solidFill>
                <a:latin typeface="+mn-lt"/>
              </a:rPr>
              <a:t>/demo</a:t>
            </a:r>
          </a:p>
        </p:txBody>
      </p:sp>
      <p:pic>
        <p:nvPicPr>
          <p:cNvPr id="10" name="Picture 9"/>
          <p:cNvPicPr>
            <a:picLocks noChangeAspect="1"/>
          </p:cNvPicPr>
          <p:nvPr/>
        </p:nvPicPr>
        <p:blipFill>
          <a:blip r:embed="rId3"/>
          <a:stretch>
            <a:fillRect/>
          </a:stretch>
        </p:blipFill>
        <p:spPr>
          <a:xfrm>
            <a:off x="5781021" y="786876"/>
            <a:ext cx="2902424" cy="419100"/>
          </a:xfrm>
          <a:prstGeom prst="rect">
            <a:avLst/>
          </a:prstGeom>
        </p:spPr>
      </p:pic>
      <p:pic>
        <p:nvPicPr>
          <p:cNvPr id="3074" name="Picture 2" descr="Image result for scaleio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794" y="1454594"/>
            <a:ext cx="3211926" cy="622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6478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383" y="180735"/>
            <a:ext cx="7955280" cy="640080"/>
          </a:xfrm>
        </p:spPr>
        <p:txBody>
          <a:bodyPr/>
          <a:lstStyle/>
          <a:p>
            <a:r>
              <a:rPr lang="en-US" err="1"/>
              <a:t>ScaleIO</a:t>
            </a:r>
            <a:r>
              <a:rPr lang="en-US"/>
              <a:t> </a:t>
            </a:r>
            <a:r>
              <a:rPr lang="en-US" smtClean="0"/>
              <a:t>– How does it work?</a:t>
            </a:r>
            <a:endParaRPr lang="en-US" dirty="0"/>
          </a:p>
        </p:txBody>
      </p:sp>
      <p:sp>
        <p:nvSpPr>
          <p:cNvPr id="5" name="AutoShape 2" descr="Image result for MSSQL"/>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Image result for Citrix"/>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Image result for Citrix"/>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6" descr="Image result for Citrix"/>
          <p:cNvSpPr>
            <a:spLocks noChangeAspect="1" noChangeArrowheads="1"/>
          </p:cNvSpPr>
          <p:nvPr/>
        </p:nvSpPr>
        <p:spPr bwMode="auto">
          <a:xfrm>
            <a:off x="612775" y="3127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2" name="Group 81"/>
          <p:cNvGrpSpPr/>
          <p:nvPr/>
        </p:nvGrpSpPr>
        <p:grpSpPr>
          <a:xfrm>
            <a:off x="685797" y="639072"/>
            <a:ext cx="2209799" cy="1584573"/>
            <a:chOff x="787401" y="753533"/>
            <a:chExt cx="2209799" cy="1481667"/>
          </a:xfrm>
        </p:grpSpPr>
        <p:sp>
          <p:nvSpPr>
            <p:cNvPr id="83" name="Rectangle 82"/>
            <p:cNvSpPr/>
            <p:nvPr/>
          </p:nvSpPr>
          <p:spPr>
            <a:xfrm>
              <a:off x="787401" y="753533"/>
              <a:ext cx="2209799" cy="1481667"/>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smtClean="0">
                <a:solidFill>
                  <a:prstClr val="white"/>
                </a:solidFill>
              </a:endParaRPr>
            </a:p>
          </p:txBody>
        </p:sp>
        <p:sp>
          <p:nvSpPr>
            <p:cNvPr id="84" name="Rectangle 83"/>
            <p:cNvSpPr/>
            <p:nvPr/>
          </p:nvSpPr>
          <p:spPr>
            <a:xfrm>
              <a:off x="889002"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sp>
          <p:nvSpPr>
            <p:cNvPr id="85" name="Rectangle 84"/>
            <p:cNvSpPr/>
            <p:nvPr/>
          </p:nvSpPr>
          <p:spPr>
            <a:xfrm>
              <a:off x="863600" y="985926"/>
              <a:ext cx="2023533" cy="258674"/>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RAM</a:t>
              </a:r>
            </a:p>
          </p:txBody>
        </p:sp>
        <p:sp>
          <p:nvSpPr>
            <p:cNvPr id="86" name="Rectangle 85"/>
            <p:cNvSpPr/>
            <p:nvPr/>
          </p:nvSpPr>
          <p:spPr>
            <a:xfrm>
              <a:off x="1947339" y="1752611"/>
              <a:ext cx="847251" cy="372533"/>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Local Disk (HDD)</a:t>
              </a:r>
            </a:p>
          </p:txBody>
        </p:sp>
        <p:sp>
          <p:nvSpPr>
            <p:cNvPr id="87" name="Rectangle 86"/>
            <p:cNvSpPr/>
            <p:nvPr/>
          </p:nvSpPr>
          <p:spPr>
            <a:xfrm>
              <a:off x="982138" y="1752611"/>
              <a:ext cx="846665" cy="372533"/>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Local Disk (SSD)</a:t>
              </a:r>
            </a:p>
          </p:txBody>
        </p:sp>
        <p:sp>
          <p:nvSpPr>
            <p:cNvPr id="88" name="Rectangle 87"/>
            <p:cNvSpPr/>
            <p:nvPr/>
          </p:nvSpPr>
          <p:spPr>
            <a:xfrm>
              <a:off x="1397002"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sp>
          <p:nvSpPr>
            <p:cNvPr id="89" name="Rectangle 88"/>
            <p:cNvSpPr/>
            <p:nvPr/>
          </p:nvSpPr>
          <p:spPr>
            <a:xfrm>
              <a:off x="1905002"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sp>
          <p:nvSpPr>
            <p:cNvPr id="90" name="Rectangle 89"/>
            <p:cNvSpPr/>
            <p:nvPr/>
          </p:nvSpPr>
          <p:spPr>
            <a:xfrm>
              <a:off x="2421469"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grpSp>
      <p:grpSp>
        <p:nvGrpSpPr>
          <p:cNvPr id="91" name="Group 90"/>
          <p:cNvGrpSpPr/>
          <p:nvPr/>
        </p:nvGrpSpPr>
        <p:grpSpPr>
          <a:xfrm>
            <a:off x="3208864" y="639072"/>
            <a:ext cx="2209799" cy="1584573"/>
            <a:chOff x="787401" y="753533"/>
            <a:chExt cx="2209799" cy="1481667"/>
          </a:xfrm>
        </p:grpSpPr>
        <p:sp>
          <p:nvSpPr>
            <p:cNvPr id="92" name="Rectangle 91"/>
            <p:cNvSpPr/>
            <p:nvPr/>
          </p:nvSpPr>
          <p:spPr>
            <a:xfrm>
              <a:off x="787401" y="753533"/>
              <a:ext cx="2209799" cy="1481667"/>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smtClean="0">
                <a:solidFill>
                  <a:prstClr val="white"/>
                </a:solidFill>
              </a:endParaRPr>
            </a:p>
          </p:txBody>
        </p:sp>
        <p:sp>
          <p:nvSpPr>
            <p:cNvPr id="93" name="Rectangle 92"/>
            <p:cNvSpPr/>
            <p:nvPr/>
          </p:nvSpPr>
          <p:spPr>
            <a:xfrm>
              <a:off x="889002"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sp>
          <p:nvSpPr>
            <p:cNvPr id="94" name="Rectangle 93"/>
            <p:cNvSpPr/>
            <p:nvPr/>
          </p:nvSpPr>
          <p:spPr>
            <a:xfrm>
              <a:off x="863600" y="985926"/>
              <a:ext cx="2023533" cy="258674"/>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RAM</a:t>
              </a:r>
            </a:p>
          </p:txBody>
        </p:sp>
        <p:sp>
          <p:nvSpPr>
            <p:cNvPr id="95" name="Rectangle 94"/>
            <p:cNvSpPr/>
            <p:nvPr/>
          </p:nvSpPr>
          <p:spPr>
            <a:xfrm>
              <a:off x="1947339" y="1752611"/>
              <a:ext cx="839030" cy="372533"/>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Local Disk (HDD)</a:t>
              </a:r>
            </a:p>
          </p:txBody>
        </p:sp>
        <p:sp>
          <p:nvSpPr>
            <p:cNvPr id="96" name="Rectangle 95"/>
            <p:cNvSpPr/>
            <p:nvPr/>
          </p:nvSpPr>
          <p:spPr>
            <a:xfrm>
              <a:off x="982138" y="1752611"/>
              <a:ext cx="846665" cy="372533"/>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Local Disk (SSD)</a:t>
              </a:r>
            </a:p>
          </p:txBody>
        </p:sp>
        <p:sp>
          <p:nvSpPr>
            <p:cNvPr id="97" name="Rectangle 96"/>
            <p:cNvSpPr/>
            <p:nvPr/>
          </p:nvSpPr>
          <p:spPr>
            <a:xfrm>
              <a:off x="1397002"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sp>
          <p:nvSpPr>
            <p:cNvPr id="98" name="Rectangle 97"/>
            <p:cNvSpPr/>
            <p:nvPr/>
          </p:nvSpPr>
          <p:spPr>
            <a:xfrm>
              <a:off x="1905002"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sp>
          <p:nvSpPr>
            <p:cNvPr id="99" name="Rectangle 98"/>
            <p:cNvSpPr/>
            <p:nvPr/>
          </p:nvSpPr>
          <p:spPr>
            <a:xfrm>
              <a:off x="2421469"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grpSp>
      <p:sp>
        <p:nvSpPr>
          <p:cNvPr id="100" name="Rounded Rectangle 99"/>
          <p:cNvSpPr/>
          <p:nvPr/>
        </p:nvSpPr>
        <p:spPr>
          <a:xfrm>
            <a:off x="743531" y="2681982"/>
            <a:ext cx="7882385" cy="609601"/>
          </a:xfrm>
          <a:prstGeom prst="roundRect">
            <a:avLst/>
          </a:prstGeom>
          <a:noFill/>
          <a:ln>
            <a:solidFill>
              <a:srgbClr val="FF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err="1" smtClean="0">
                <a:solidFill>
                  <a:schemeClr val="tx2"/>
                </a:solidFill>
              </a:rPr>
              <a:t>ScaleIO</a:t>
            </a:r>
            <a:r>
              <a:rPr lang="en-US" sz="1600" dirty="0" smtClean="0">
                <a:solidFill>
                  <a:schemeClr val="tx2"/>
                </a:solidFill>
              </a:rPr>
              <a:t> – SDS</a:t>
            </a:r>
          </a:p>
          <a:p>
            <a:pPr algn="r"/>
            <a:r>
              <a:rPr lang="en-US" sz="1600" dirty="0" smtClean="0">
                <a:solidFill>
                  <a:schemeClr val="tx2"/>
                </a:solidFill>
              </a:rPr>
              <a:t>(Virtualized Storage Array)</a:t>
            </a:r>
          </a:p>
        </p:txBody>
      </p:sp>
      <p:sp>
        <p:nvSpPr>
          <p:cNvPr id="101" name="TextBox 100"/>
          <p:cNvSpPr txBox="1"/>
          <p:nvPr/>
        </p:nvSpPr>
        <p:spPr bwMode="auto">
          <a:xfrm>
            <a:off x="3071866" y="2893648"/>
            <a:ext cx="6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spAutoFit/>
          </a:bodyPr>
          <a:lstStyle/>
          <a:p>
            <a:pPr>
              <a:lnSpc>
                <a:spcPct val="90000"/>
              </a:lnSpc>
              <a:spcBef>
                <a:spcPts val="600"/>
              </a:spcBef>
              <a:buClr>
                <a:srgbClr val="F79220"/>
              </a:buClr>
              <a:buSzPct val="120000"/>
            </a:pPr>
            <a:endParaRPr lang="en-US" sz="1600" dirty="0" smtClean="0"/>
          </a:p>
        </p:txBody>
      </p:sp>
      <p:sp>
        <p:nvSpPr>
          <p:cNvPr id="102" name="Rounded Rectangle 101"/>
          <p:cNvSpPr/>
          <p:nvPr/>
        </p:nvSpPr>
        <p:spPr>
          <a:xfrm>
            <a:off x="787400" y="1663726"/>
            <a:ext cx="1972733" cy="491065"/>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prstClr val="white"/>
              </a:solidFill>
            </a:endParaRPr>
          </a:p>
        </p:txBody>
      </p:sp>
      <p:sp>
        <p:nvSpPr>
          <p:cNvPr id="103" name="Rounded Rectangle 102"/>
          <p:cNvSpPr/>
          <p:nvPr/>
        </p:nvSpPr>
        <p:spPr>
          <a:xfrm>
            <a:off x="3302000" y="1663726"/>
            <a:ext cx="1972733" cy="491065"/>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prstClr val="white"/>
              </a:solidFill>
            </a:endParaRPr>
          </a:p>
        </p:txBody>
      </p:sp>
      <p:sp>
        <p:nvSpPr>
          <p:cNvPr id="104" name="Down Arrow 103"/>
          <p:cNvSpPr/>
          <p:nvPr/>
        </p:nvSpPr>
        <p:spPr>
          <a:xfrm>
            <a:off x="1574796" y="2243087"/>
            <a:ext cx="431800" cy="3810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smtClean="0">
              <a:solidFill>
                <a:prstClr val="white"/>
              </a:solidFill>
            </a:endParaRPr>
          </a:p>
        </p:txBody>
      </p:sp>
      <p:sp>
        <p:nvSpPr>
          <p:cNvPr id="105" name="Down Arrow 104"/>
          <p:cNvSpPr/>
          <p:nvPr/>
        </p:nvSpPr>
        <p:spPr>
          <a:xfrm>
            <a:off x="4080929" y="2241689"/>
            <a:ext cx="431800" cy="3810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smtClean="0">
              <a:solidFill>
                <a:prstClr val="white"/>
              </a:solidFill>
            </a:endParaRPr>
          </a:p>
        </p:txBody>
      </p:sp>
      <p:grpSp>
        <p:nvGrpSpPr>
          <p:cNvPr id="106" name="Group 105"/>
          <p:cNvGrpSpPr/>
          <p:nvPr/>
        </p:nvGrpSpPr>
        <p:grpSpPr>
          <a:xfrm>
            <a:off x="6121397" y="639072"/>
            <a:ext cx="2209799" cy="1584573"/>
            <a:chOff x="787401" y="753533"/>
            <a:chExt cx="2209799" cy="1481667"/>
          </a:xfrm>
        </p:grpSpPr>
        <p:sp>
          <p:nvSpPr>
            <p:cNvPr id="107" name="Rectangle 106"/>
            <p:cNvSpPr/>
            <p:nvPr/>
          </p:nvSpPr>
          <p:spPr>
            <a:xfrm>
              <a:off x="787401" y="753533"/>
              <a:ext cx="2209799" cy="1481667"/>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smtClean="0">
                <a:solidFill>
                  <a:prstClr val="white"/>
                </a:solidFill>
              </a:endParaRPr>
            </a:p>
          </p:txBody>
        </p:sp>
        <p:sp>
          <p:nvSpPr>
            <p:cNvPr id="108" name="Rectangle 107"/>
            <p:cNvSpPr/>
            <p:nvPr/>
          </p:nvSpPr>
          <p:spPr>
            <a:xfrm>
              <a:off x="889002"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sp>
          <p:nvSpPr>
            <p:cNvPr id="109" name="Rectangle 108"/>
            <p:cNvSpPr/>
            <p:nvPr/>
          </p:nvSpPr>
          <p:spPr>
            <a:xfrm>
              <a:off x="863600" y="985926"/>
              <a:ext cx="2023533" cy="258674"/>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RAM</a:t>
              </a:r>
            </a:p>
          </p:txBody>
        </p:sp>
        <p:sp>
          <p:nvSpPr>
            <p:cNvPr id="110" name="Rectangle 109"/>
            <p:cNvSpPr/>
            <p:nvPr/>
          </p:nvSpPr>
          <p:spPr>
            <a:xfrm>
              <a:off x="1947339" y="1752611"/>
              <a:ext cx="880531" cy="372533"/>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Local Disk (HDD)</a:t>
              </a:r>
            </a:p>
          </p:txBody>
        </p:sp>
        <p:sp>
          <p:nvSpPr>
            <p:cNvPr id="111" name="Rectangle 110"/>
            <p:cNvSpPr/>
            <p:nvPr/>
          </p:nvSpPr>
          <p:spPr>
            <a:xfrm>
              <a:off x="982138" y="1752611"/>
              <a:ext cx="846665" cy="372533"/>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Local Disk (SSD)</a:t>
              </a:r>
            </a:p>
          </p:txBody>
        </p:sp>
        <p:sp>
          <p:nvSpPr>
            <p:cNvPr id="112" name="Rectangle 111"/>
            <p:cNvSpPr/>
            <p:nvPr/>
          </p:nvSpPr>
          <p:spPr>
            <a:xfrm>
              <a:off x="1397002"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sp>
          <p:nvSpPr>
            <p:cNvPr id="113" name="Rectangle 112"/>
            <p:cNvSpPr/>
            <p:nvPr/>
          </p:nvSpPr>
          <p:spPr>
            <a:xfrm>
              <a:off x="1905002"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sp>
          <p:nvSpPr>
            <p:cNvPr id="114" name="Rectangle 113"/>
            <p:cNvSpPr/>
            <p:nvPr/>
          </p:nvSpPr>
          <p:spPr>
            <a:xfrm>
              <a:off x="2421469" y="1286944"/>
              <a:ext cx="457198" cy="380999"/>
            </a:xfrm>
            <a:prstGeom prst="rect">
              <a:avLst/>
            </a:prstGeom>
            <a:solidFill>
              <a:schemeClr val="accent1"/>
            </a:solidFill>
            <a:ln>
              <a:solidFill>
                <a:srgbClr val="25C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rPr>
                <a:t>CPU</a:t>
              </a:r>
            </a:p>
          </p:txBody>
        </p:sp>
      </p:grpSp>
      <p:sp>
        <p:nvSpPr>
          <p:cNvPr id="115" name="Rounded Rectangle 114"/>
          <p:cNvSpPr/>
          <p:nvPr/>
        </p:nvSpPr>
        <p:spPr>
          <a:xfrm>
            <a:off x="6222997" y="1663726"/>
            <a:ext cx="1998131" cy="491065"/>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prstClr val="white"/>
              </a:solidFill>
            </a:endParaRPr>
          </a:p>
        </p:txBody>
      </p:sp>
      <p:sp>
        <p:nvSpPr>
          <p:cNvPr id="116" name="Down Arrow 115"/>
          <p:cNvSpPr/>
          <p:nvPr/>
        </p:nvSpPr>
        <p:spPr>
          <a:xfrm>
            <a:off x="7010396" y="2243087"/>
            <a:ext cx="431800" cy="3810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smtClean="0">
              <a:solidFill>
                <a:prstClr val="white"/>
              </a:solidFill>
            </a:endParaRPr>
          </a:p>
        </p:txBody>
      </p:sp>
      <p:sp>
        <p:nvSpPr>
          <p:cNvPr id="117" name="Rounded Rectangle 116"/>
          <p:cNvSpPr/>
          <p:nvPr/>
        </p:nvSpPr>
        <p:spPr>
          <a:xfrm>
            <a:off x="743531" y="2681982"/>
            <a:ext cx="4847840" cy="609601"/>
          </a:xfrm>
          <a:prstGeom prst="roundRect">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2"/>
                </a:solidFill>
              </a:rPr>
              <a:t>ScaleIO</a:t>
            </a:r>
            <a:r>
              <a:rPr lang="en-US" sz="1600" dirty="0" smtClean="0">
                <a:solidFill>
                  <a:schemeClr val="tx2"/>
                </a:solidFill>
              </a:rPr>
              <a:t> – SDS</a:t>
            </a:r>
          </a:p>
          <a:p>
            <a:pPr algn="ctr"/>
            <a:r>
              <a:rPr lang="en-US" sz="1600" dirty="0" smtClean="0">
                <a:solidFill>
                  <a:schemeClr val="tx2"/>
                </a:solidFill>
              </a:rPr>
              <a:t>(Virtualized Storage Array)</a:t>
            </a:r>
          </a:p>
        </p:txBody>
      </p:sp>
      <p:sp>
        <p:nvSpPr>
          <p:cNvPr id="118" name="Striped Right Arrow 117"/>
          <p:cNvSpPr/>
          <p:nvPr/>
        </p:nvSpPr>
        <p:spPr>
          <a:xfrm>
            <a:off x="5537092" y="1225307"/>
            <a:ext cx="501346" cy="456705"/>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smtClean="0"/>
          </a:p>
        </p:txBody>
      </p:sp>
      <p:sp>
        <p:nvSpPr>
          <p:cNvPr id="119" name="Striped Right Arrow 118"/>
          <p:cNvSpPr/>
          <p:nvPr/>
        </p:nvSpPr>
        <p:spPr>
          <a:xfrm>
            <a:off x="4815996" y="2758429"/>
            <a:ext cx="501346" cy="456705"/>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smtClean="0">
              <a:solidFill>
                <a:schemeClr val="tx1"/>
              </a:solidFill>
            </a:endParaRPr>
          </a:p>
        </p:txBody>
      </p:sp>
      <p:pic>
        <p:nvPicPr>
          <p:cNvPr id="120" name="Picture 1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9311" y="4062786"/>
            <a:ext cx="460692" cy="882083"/>
          </a:xfrm>
          <a:prstGeom prst="rect">
            <a:avLst/>
          </a:prstGeom>
          <a:solidFill>
            <a:schemeClr val="bg2"/>
          </a:solidFill>
        </p:spPr>
      </p:pic>
      <p:sp>
        <p:nvSpPr>
          <p:cNvPr id="124" name="Up-Down Arrow 123"/>
          <p:cNvSpPr/>
          <p:nvPr/>
        </p:nvSpPr>
        <p:spPr>
          <a:xfrm rot="3016842">
            <a:off x="2010474" y="3560991"/>
            <a:ext cx="295122" cy="592858"/>
          </a:xfrm>
          <a:prstGeom prst="upDownArrow">
            <a:avLst/>
          </a:prstGeom>
          <a:solidFill>
            <a:schemeClr val="tx2"/>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5" name="Group 124"/>
          <p:cNvGrpSpPr/>
          <p:nvPr/>
        </p:nvGrpSpPr>
        <p:grpSpPr>
          <a:xfrm>
            <a:off x="2462587" y="3243502"/>
            <a:ext cx="525463" cy="417973"/>
            <a:chOff x="7719411" y="2771460"/>
            <a:chExt cx="710697" cy="651215"/>
          </a:xfrm>
          <a:solidFill>
            <a:srgbClr val="FFC000"/>
          </a:solidFill>
        </p:grpSpPr>
        <p:sp>
          <p:nvSpPr>
            <p:cNvPr id="126" name="Freeform 63"/>
            <p:cNvSpPr>
              <a:spLocks/>
            </p:cNvSpPr>
            <p:nvPr/>
          </p:nvSpPr>
          <p:spPr bwMode="auto">
            <a:xfrm>
              <a:off x="8158638" y="3152733"/>
              <a:ext cx="271468" cy="93031"/>
            </a:xfrm>
            <a:custGeom>
              <a:avLst/>
              <a:gdLst>
                <a:gd name="T0" fmla="*/ 212 w 216"/>
                <a:gd name="T1" fmla="*/ 0 h 74"/>
                <a:gd name="T2" fmla="*/ 216 w 216"/>
                <a:gd name="T3" fmla="*/ 16 h 74"/>
                <a:gd name="T4" fmla="*/ 108 w 216"/>
                <a:gd name="T5" fmla="*/ 74 h 74"/>
                <a:gd name="T6" fmla="*/ 0 w 216"/>
                <a:gd name="T7" fmla="*/ 16 h 74"/>
                <a:gd name="T8" fmla="*/ 4 w 216"/>
                <a:gd name="T9" fmla="*/ 0 h 74"/>
                <a:gd name="T10" fmla="*/ 15 w 216"/>
                <a:gd name="T11" fmla="*/ 14 h 74"/>
                <a:gd name="T12" fmla="*/ 15 w 216"/>
                <a:gd name="T13" fmla="*/ 16 h 74"/>
                <a:gd name="T14" fmla="*/ 108 w 216"/>
                <a:gd name="T15" fmla="*/ 66 h 74"/>
                <a:gd name="T16" fmla="*/ 201 w 216"/>
                <a:gd name="T17" fmla="*/ 16 h 74"/>
                <a:gd name="T18" fmla="*/ 201 w 216"/>
                <a:gd name="T19" fmla="*/ 14 h 74"/>
                <a:gd name="T20" fmla="*/ 212 w 216"/>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74">
                  <a:moveTo>
                    <a:pt x="212" y="0"/>
                  </a:moveTo>
                  <a:cubicBezTo>
                    <a:pt x="215" y="5"/>
                    <a:pt x="216" y="10"/>
                    <a:pt x="216" y="16"/>
                  </a:cubicBezTo>
                  <a:cubicBezTo>
                    <a:pt x="216" y="48"/>
                    <a:pt x="168" y="74"/>
                    <a:pt x="108" y="74"/>
                  </a:cubicBezTo>
                  <a:cubicBezTo>
                    <a:pt x="48" y="74"/>
                    <a:pt x="0" y="48"/>
                    <a:pt x="0" y="16"/>
                  </a:cubicBezTo>
                  <a:cubicBezTo>
                    <a:pt x="0" y="10"/>
                    <a:pt x="1" y="5"/>
                    <a:pt x="4" y="0"/>
                  </a:cubicBezTo>
                  <a:cubicBezTo>
                    <a:pt x="6" y="5"/>
                    <a:pt x="10" y="10"/>
                    <a:pt x="15" y="14"/>
                  </a:cubicBezTo>
                  <a:cubicBezTo>
                    <a:pt x="15" y="15"/>
                    <a:pt x="15" y="15"/>
                    <a:pt x="15" y="16"/>
                  </a:cubicBezTo>
                  <a:cubicBezTo>
                    <a:pt x="15" y="43"/>
                    <a:pt x="57" y="66"/>
                    <a:pt x="108" y="66"/>
                  </a:cubicBezTo>
                  <a:cubicBezTo>
                    <a:pt x="159" y="66"/>
                    <a:pt x="201" y="43"/>
                    <a:pt x="201" y="16"/>
                  </a:cubicBezTo>
                  <a:cubicBezTo>
                    <a:pt x="201" y="15"/>
                    <a:pt x="201" y="15"/>
                    <a:pt x="201" y="14"/>
                  </a:cubicBezTo>
                  <a:cubicBezTo>
                    <a:pt x="206" y="10"/>
                    <a:pt x="210" y="5"/>
                    <a:pt x="212"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27" name="Freeform 64"/>
            <p:cNvSpPr>
              <a:spLocks/>
            </p:cNvSpPr>
            <p:nvPr/>
          </p:nvSpPr>
          <p:spPr bwMode="auto">
            <a:xfrm>
              <a:off x="8158638" y="3236612"/>
              <a:ext cx="271468" cy="93031"/>
            </a:xfrm>
            <a:custGeom>
              <a:avLst/>
              <a:gdLst>
                <a:gd name="T0" fmla="*/ 212 w 216"/>
                <a:gd name="T1" fmla="*/ 0 h 74"/>
                <a:gd name="T2" fmla="*/ 216 w 216"/>
                <a:gd name="T3" fmla="*/ 16 h 74"/>
                <a:gd name="T4" fmla="*/ 108 w 216"/>
                <a:gd name="T5" fmla="*/ 74 h 74"/>
                <a:gd name="T6" fmla="*/ 0 w 216"/>
                <a:gd name="T7" fmla="*/ 16 h 74"/>
                <a:gd name="T8" fmla="*/ 4 w 216"/>
                <a:gd name="T9" fmla="*/ 0 h 74"/>
                <a:gd name="T10" fmla="*/ 15 w 216"/>
                <a:gd name="T11" fmla="*/ 14 h 74"/>
                <a:gd name="T12" fmla="*/ 15 w 216"/>
                <a:gd name="T13" fmla="*/ 16 h 74"/>
                <a:gd name="T14" fmla="*/ 108 w 216"/>
                <a:gd name="T15" fmla="*/ 66 h 74"/>
                <a:gd name="T16" fmla="*/ 201 w 216"/>
                <a:gd name="T17" fmla="*/ 16 h 74"/>
                <a:gd name="T18" fmla="*/ 201 w 216"/>
                <a:gd name="T19" fmla="*/ 14 h 74"/>
                <a:gd name="T20" fmla="*/ 212 w 216"/>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74">
                  <a:moveTo>
                    <a:pt x="212" y="0"/>
                  </a:moveTo>
                  <a:cubicBezTo>
                    <a:pt x="215" y="5"/>
                    <a:pt x="216" y="10"/>
                    <a:pt x="216" y="16"/>
                  </a:cubicBezTo>
                  <a:cubicBezTo>
                    <a:pt x="216" y="48"/>
                    <a:pt x="168" y="74"/>
                    <a:pt x="108" y="74"/>
                  </a:cubicBezTo>
                  <a:cubicBezTo>
                    <a:pt x="48" y="74"/>
                    <a:pt x="0" y="48"/>
                    <a:pt x="0" y="16"/>
                  </a:cubicBezTo>
                  <a:cubicBezTo>
                    <a:pt x="0" y="10"/>
                    <a:pt x="1" y="5"/>
                    <a:pt x="4" y="0"/>
                  </a:cubicBezTo>
                  <a:cubicBezTo>
                    <a:pt x="6" y="5"/>
                    <a:pt x="10" y="10"/>
                    <a:pt x="15" y="14"/>
                  </a:cubicBezTo>
                  <a:cubicBezTo>
                    <a:pt x="15" y="15"/>
                    <a:pt x="15" y="15"/>
                    <a:pt x="15" y="16"/>
                  </a:cubicBezTo>
                  <a:cubicBezTo>
                    <a:pt x="15" y="44"/>
                    <a:pt x="57" y="66"/>
                    <a:pt x="108" y="66"/>
                  </a:cubicBezTo>
                  <a:cubicBezTo>
                    <a:pt x="159" y="66"/>
                    <a:pt x="201" y="44"/>
                    <a:pt x="201" y="16"/>
                  </a:cubicBezTo>
                  <a:cubicBezTo>
                    <a:pt x="201" y="15"/>
                    <a:pt x="201" y="15"/>
                    <a:pt x="201" y="14"/>
                  </a:cubicBezTo>
                  <a:cubicBezTo>
                    <a:pt x="206" y="10"/>
                    <a:pt x="210" y="5"/>
                    <a:pt x="212"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28" name="Freeform 65"/>
            <p:cNvSpPr>
              <a:spLocks/>
            </p:cNvSpPr>
            <p:nvPr/>
          </p:nvSpPr>
          <p:spPr bwMode="auto">
            <a:xfrm>
              <a:off x="8158638" y="3328119"/>
              <a:ext cx="271468" cy="94556"/>
            </a:xfrm>
            <a:custGeom>
              <a:avLst/>
              <a:gdLst>
                <a:gd name="T0" fmla="*/ 212 w 216"/>
                <a:gd name="T1" fmla="*/ 0 h 75"/>
                <a:gd name="T2" fmla="*/ 216 w 216"/>
                <a:gd name="T3" fmla="*/ 16 h 75"/>
                <a:gd name="T4" fmla="*/ 108 w 216"/>
                <a:gd name="T5" fmla="*/ 75 h 75"/>
                <a:gd name="T6" fmla="*/ 0 w 216"/>
                <a:gd name="T7" fmla="*/ 16 h 75"/>
                <a:gd name="T8" fmla="*/ 4 w 216"/>
                <a:gd name="T9" fmla="*/ 0 h 75"/>
                <a:gd name="T10" fmla="*/ 15 w 216"/>
                <a:gd name="T11" fmla="*/ 14 h 75"/>
                <a:gd name="T12" fmla="*/ 15 w 216"/>
                <a:gd name="T13" fmla="*/ 16 h 75"/>
                <a:gd name="T14" fmla="*/ 108 w 216"/>
                <a:gd name="T15" fmla="*/ 66 h 75"/>
                <a:gd name="T16" fmla="*/ 201 w 216"/>
                <a:gd name="T17" fmla="*/ 16 h 75"/>
                <a:gd name="T18" fmla="*/ 201 w 216"/>
                <a:gd name="T19" fmla="*/ 14 h 75"/>
                <a:gd name="T20" fmla="*/ 212 w 216"/>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75">
                  <a:moveTo>
                    <a:pt x="212" y="0"/>
                  </a:moveTo>
                  <a:cubicBezTo>
                    <a:pt x="215" y="5"/>
                    <a:pt x="216" y="11"/>
                    <a:pt x="216" y="16"/>
                  </a:cubicBezTo>
                  <a:cubicBezTo>
                    <a:pt x="216" y="48"/>
                    <a:pt x="168" y="75"/>
                    <a:pt x="108" y="75"/>
                  </a:cubicBezTo>
                  <a:cubicBezTo>
                    <a:pt x="48" y="75"/>
                    <a:pt x="0" y="48"/>
                    <a:pt x="0" y="16"/>
                  </a:cubicBezTo>
                  <a:cubicBezTo>
                    <a:pt x="0" y="11"/>
                    <a:pt x="1" y="5"/>
                    <a:pt x="4" y="0"/>
                  </a:cubicBezTo>
                  <a:cubicBezTo>
                    <a:pt x="6" y="5"/>
                    <a:pt x="10" y="10"/>
                    <a:pt x="15" y="14"/>
                  </a:cubicBezTo>
                  <a:cubicBezTo>
                    <a:pt x="15" y="15"/>
                    <a:pt x="15" y="15"/>
                    <a:pt x="15" y="16"/>
                  </a:cubicBezTo>
                  <a:cubicBezTo>
                    <a:pt x="15" y="44"/>
                    <a:pt x="57" y="66"/>
                    <a:pt x="108" y="66"/>
                  </a:cubicBezTo>
                  <a:cubicBezTo>
                    <a:pt x="159" y="66"/>
                    <a:pt x="201" y="44"/>
                    <a:pt x="201" y="16"/>
                  </a:cubicBezTo>
                  <a:cubicBezTo>
                    <a:pt x="201" y="15"/>
                    <a:pt x="201" y="15"/>
                    <a:pt x="201" y="14"/>
                  </a:cubicBezTo>
                  <a:cubicBezTo>
                    <a:pt x="206" y="10"/>
                    <a:pt x="210" y="5"/>
                    <a:pt x="212"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29" name="Freeform 66"/>
            <p:cNvSpPr>
              <a:spLocks noEditPoints="1"/>
            </p:cNvSpPr>
            <p:nvPr/>
          </p:nvSpPr>
          <p:spPr bwMode="auto">
            <a:xfrm>
              <a:off x="8158640" y="3021576"/>
              <a:ext cx="271468" cy="147935"/>
            </a:xfrm>
            <a:custGeom>
              <a:avLst/>
              <a:gdLst>
                <a:gd name="T0" fmla="*/ 108 w 216"/>
                <a:gd name="T1" fmla="*/ 0 h 117"/>
                <a:gd name="T2" fmla="*/ 216 w 216"/>
                <a:gd name="T3" fmla="*/ 59 h 117"/>
                <a:gd name="T4" fmla="*/ 108 w 216"/>
                <a:gd name="T5" fmla="*/ 117 h 117"/>
                <a:gd name="T6" fmla="*/ 0 w 216"/>
                <a:gd name="T7" fmla="*/ 59 h 117"/>
                <a:gd name="T8" fmla="*/ 108 w 216"/>
                <a:gd name="T9" fmla="*/ 0 h 117"/>
                <a:gd name="T10" fmla="*/ 201 w 216"/>
                <a:gd name="T11" fmla="*/ 59 h 117"/>
                <a:gd name="T12" fmla="*/ 108 w 216"/>
                <a:gd name="T13" fmla="*/ 8 h 117"/>
                <a:gd name="T14" fmla="*/ 15 w 216"/>
                <a:gd name="T15" fmla="*/ 59 h 117"/>
                <a:gd name="T16" fmla="*/ 108 w 216"/>
                <a:gd name="T17" fmla="*/ 109 h 117"/>
                <a:gd name="T18" fmla="*/ 201 w 216"/>
                <a:gd name="T19"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17">
                  <a:moveTo>
                    <a:pt x="108" y="0"/>
                  </a:moveTo>
                  <a:cubicBezTo>
                    <a:pt x="168" y="0"/>
                    <a:pt x="216" y="26"/>
                    <a:pt x="216" y="59"/>
                  </a:cubicBezTo>
                  <a:cubicBezTo>
                    <a:pt x="216" y="91"/>
                    <a:pt x="168" y="117"/>
                    <a:pt x="108" y="117"/>
                  </a:cubicBezTo>
                  <a:cubicBezTo>
                    <a:pt x="48" y="117"/>
                    <a:pt x="0" y="91"/>
                    <a:pt x="0" y="59"/>
                  </a:cubicBezTo>
                  <a:cubicBezTo>
                    <a:pt x="0" y="26"/>
                    <a:pt x="48" y="0"/>
                    <a:pt x="108" y="0"/>
                  </a:cubicBezTo>
                  <a:close/>
                  <a:moveTo>
                    <a:pt x="201" y="59"/>
                  </a:moveTo>
                  <a:cubicBezTo>
                    <a:pt x="201" y="31"/>
                    <a:pt x="159" y="8"/>
                    <a:pt x="108" y="8"/>
                  </a:cubicBezTo>
                  <a:cubicBezTo>
                    <a:pt x="57" y="8"/>
                    <a:pt x="15" y="31"/>
                    <a:pt x="15" y="59"/>
                  </a:cubicBezTo>
                  <a:cubicBezTo>
                    <a:pt x="15" y="86"/>
                    <a:pt x="57" y="109"/>
                    <a:pt x="108" y="109"/>
                  </a:cubicBezTo>
                  <a:cubicBezTo>
                    <a:pt x="159" y="109"/>
                    <a:pt x="201" y="86"/>
                    <a:pt x="201" y="59"/>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30" name="Freeform 67"/>
            <p:cNvSpPr>
              <a:spLocks/>
            </p:cNvSpPr>
            <p:nvPr/>
          </p:nvSpPr>
          <p:spPr bwMode="auto">
            <a:xfrm>
              <a:off x="8176941" y="2902618"/>
              <a:ext cx="114383" cy="105232"/>
            </a:xfrm>
            <a:custGeom>
              <a:avLst/>
              <a:gdLst>
                <a:gd name="T0" fmla="*/ 91 w 91"/>
                <a:gd name="T1" fmla="*/ 76 h 84"/>
                <a:gd name="T2" fmla="*/ 89 w 91"/>
                <a:gd name="T3" fmla="*/ 81 h 84"/>
                <a:gd name="T4" fmla="*/ 79 w 91"/>
                <a:gd name="T5" fmla="*/ 82 h 84"/>
                <a:gd name="T6" fmla="*/ 4 w 91"/>
                <a:gd name="T7" fmla="*/ 14 h 84"/>
                <a:gd name="T8" fmla="*/ 3 w 91"/>
                <a:gd name="T9" fmla="*/ 4 h 84"/>
                <a:gd name="T10" fmla="*/ 13 w 91"/>
                <a:gd name="T11" fmla="*/ 3 h 84"/>
                <a:gd name="T12" fmla="*/ 89 w 91"/>
                <a:gd name="T13" fmla="*/ 71 h 84"/>
                <a:gd name="T14" fmla="*/ 91 w 91"/>
                <a:gd name="T15" fmla="*/ 7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84">
                  <a:moveTo>
                    <a:pt x="91" y="76"/>
                  </a:moveTo>
                  <a:cubicBezTo>
                    <a:pt x="91" y="78"/>
                    <a:pt x="91" y="80"/>
                    <a:pt x="89" y="81"/>
                  </a:cubicBezTo>
                  <a:cubicBezTo>
                    <a:pt x="87" y="84"/>
                    <a:pt x="82" y="84"/>
                    <a:pt x="79" y="82"/>
                  </a:cubicBezTo>
                  <a:cubicBezTo>
                    <a:pt x="4" y="14"/>
                    <a:pt x="4" y="14"/>
                    <a:pt x="4" y="14"/>
                  </a:cubicBezTo>
                  <a:cubicBezTo>
                    <a:pt x="1" y="11"/>
                    <a:pt x="0" y="6"/>
                    <a:pt x="3" y="4"/>
                  </a:cubicBezTo>
                  <a:cubicBezTo>
                    <a:pt x="6" y="1"/>
                    <a:pt x="10" y="0"/>
                    <a:pt x="13" y="3"/>
                  </a:cubicBezTo>
                  <a:cubicBezTo>
                    <a:pt x="89" y="71"/>
                    <a:pt x="89" y="71"/>
                    <a:pt x="89" y="71"/>
                  </a:cubicBezTo>
                  <a:cubicBezTo>
                    <a:pt x="90" y="73"/>
                    <a:pt x="91" y="75"/>
                    <a:pt x="91" y="76"/>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31" name="Freeform 68"/>
            <p:cNvSpPr>
              <a:spLocks/>
            </p:cNvSpPr>
            <p:nvPr/>
          </p:nvSpPr>
          <p:spPr bwMode="auto">
            <a:xfrm>
              <a:off x="7971053" y="2869066"/>
              <a:ext cx="205889" cy="70154"/>
            </a:xfrm>
            <a:custGeom>
              <a:avLst/>
              <a:gdLst>
                <a:gd name="T0" fmla="*/ 161 w 164"/>
                <a:gd name="T1" fmla="*/ 0 h 56"/>
                <a:gd name="T2" fmla="*/ 164 w 164"/>
                <a:gd name="T3" fmla="*/ 12 h 56"/>
                <a:gd name="T4" fmla="*/ 82 w 164"/>
                <a:gd name="T5" fmla="*/ 56 h 56"/>
                <a:gd name="T6" fmla="*/ 0 w 164"/>
                <a:gd name="T7" fmla="*/ 12 h 56"/>
                <a:gd name="T8" fmla="*/ 4 w 164"/>
                <a:gd name="T9" fmla="*/ 0 h 56"/>
                <a:gd name="T10" fmla="*/ 12 w 164"/>
                <a:gd name="T11" fmla="*/ 11 h 56"/>
                <a:gd name="T12" fmla="*/ 12 w 164"/>
                <a:gd name="T13" fmla="*/ 12 h 56"/>
                <a:gd name="T14" fmla="*/ 82 w 164"/>
                <a:gd name="T15" fmla="*/ 50 h 56"/>
                <a:gd name="T16" fmla="*/ 153 w 164"/>
                <a:gd name="T17" fmla="*/ 12 h 56"/>
                <a:gd name="T18" fmla="*/ 153 w 164"/>
                <a:gd name="T19" fmla="*/ 11 h 56"/>
                <a:gd name="T20" fmla="*/ 161 w 16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56">
                  <a:moveTo>
                    <a:pt x="161" y="0"/>
                  </a:moveTo>
                  <a:cubicBezTo>
                    <a:pt x="163" y="4"/>
                    <a:pt x="164" y="8"/>
                    <a:pt x="164" y="12"/>
                  </a:cubicBezTo>
                  <a:cubicBezTo>
                    <a:pt x="164" y="37"/>
                    <a:pt x="128" y="56"/>
                    <a:pt x="82" y="56"/>
                  </a:cubicBezTo>
                  <a:cubicBezTo>
                    <a:pt x="37" y="56"/>
                    <a:pt x="0" y="37"/>
                    <a:pt x="0" y="12"/>
                  </a:cubicBezTo>
                  <a:cubicBezTo>
                    <a:pt x="0" y="8"/>
                    <a:pt x="1" y="4"/>
                    <a:pt x="4" y="0"/>
                  </a:cubicBezTo>
                  <a:cubicBezTo>
                    <a:pt x="5" y="4"/>
                    <a:pt x="8" y="7"/>
                    <a:pt x="12" y="11"/>
                  </a:cubicBezTo>
                  <a:cubicBezTo>
                    <a:pt x="12" y="11"/>
                    <a:pt x="12" y="12"/>
                    <a:pt x="12" y="12"/>
                  </a:cubicBezTo>
                  <a:cubicBezTo>
                    <a:pt x="12" y="33"/>
                    <a:pt x="44" y="50"/>
                    <a:pt x="82" y="50"/>
                  </a:cubicBezTo>
                  <a:cubicBezTo>
                    <a:pt x="121" y="50"/>
                    <a:pt x="153" y="33"/>
                    <a:pt x="153" y="12"/>
                  </a:cubicBezTo>
                  <a:cubicBezTo>
                    <a:pt x="153" y="12"/>
                    <a:pt x="153" y="11"/>
                    <a:pt x="153" y="11"/>
                  </a:cubicBezTo>
                  <a:cubicBezTo>
                    <a:pt x="156" y="7"/>
                    <a:pt x="159" y="4"/>
                    <a:pt x="161"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32" name="Freeform 69"/>
            <p:cNvSpPr>
              <a:spLocks/>
            </p:cNvSpPr>
            <p:nvPr/>
          </p:nvSpPr>
          <p:spPr bwMode="auto">
            <a:xfrm>
              <a:off x="7971053" y="2933120"/>
              <a:ext cx="205889" cy="70154"/>
            </a:xfrm>
            <a:custGeom>
              <a:avLst/>
              <a:gdLst>
                <a:gd name="T0" fmla="*/ 161 w 164"/>
                <a:gd name="T1" fmla="*/ 0 h 56"/>
                <a:gd name="T2" fmla="*/ 164 w 164"/>
                <a:gd name="T3" fmla="*/ 12 h 56"/>
                <a:gd name="T4" fmla="*/ 82 w 164"/>
                <a:gd name="T5" fmla="*/ 56 h 56"/>
                <a:gd name="T6" fmla="*/ 0 w 164"/>
                <a:gd name="T7" fmla="*/ 12 h 56"/>
                <a:gd name="T8" fmla="*/ 4 w 164"/>
                <a:gd name="T9" fmla="*/ 0 h 56"/>
                <a:gd name="T10" fmla="*/ 12 w 164"/>
                <a:gd name="T11" fmla="*/ 10 h 56"/>
                <a:gd name="T12" fmla="*/ 12 w 164"/>
                <a:gd name="T13" fmla="*/ 12 h 56"/>
                <a:gd name="T14" fmla="*/ 82 w 164"/>
                <a:gd name="T15" fmla="*/ 50 h 56"/>
                <a:gd name="T16" fmla="*/ 153 w 164"/>
                <a:gd name="T17" fmla="*/ 12 h 56"/>
                <a:gd name="T18" fmla="*/ 153 w 164"/>
                <a:gd name="T19" fmla="*/ 10 h 56"/>
                <a:gd name="T20" fmla="*/ 161 w 16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56">
                  <a:moveTo>
                    <a:pt x="161" y="0"/>
                  </a:moveTo>
                  <a:cubicBezTo>
                    <a:pt x="163" y="4"/>
                    <a:pt x="164" y="8"/>
                    <a:pt x="164" y="12"/>
                  </a:cubicBezTo>
                  <a:cubicBezTo>
                    <a:pt x="164" y="36"/>
                    <a:pt x="128" y="56"/>
                    <a:pt x="82" y="56"/>
                  </a:cubicBezTo>
                  <a:cubicBezTo>
                    <a:pt x="37" y="56"/>
                    <a:pt x="0" y="36"/>
                    <a:pt x="0" y="12"/>
                  </a:cubicBezTo>
                  <a:cubicBezTo>
                    <a:pt x="0" y="8"/>
                    <a:pt x="1" y="4"/>
                    <a:pt x="4" y="0"/>
                  </a:cubicBezTo>
                  <a:cubicBezTo>
                    <a:pt x="5" y="4"/>
                    <a:pt x="8" y="7"/>
                    <a:pt x="12" y="10"/>
                  </a:cubicBezTo>
                  <a:cubicBezTo>
                    <a:pt x="12" y="11"/>
                    <a:pt x="12" y="11"/>
                    <a:pt x="12" y="12"/>
                  </a:cubicBezTo>
                  <a:cubicBezTo>
                    <a:pt x="12" y="33"/>
                    <a:pt x="44" y="50"/>
                    <a:pt x="82" y="50"/>
                  </a:cubicBezTo>
                  <a:cubicBezTo>
                    <a:pt x="121" y="50"/>
                    <a:pt x="153" y="33"/>
                    <a:pt x="153" y="12"/>
                  </a:cubicBezTo>
                  <a:cubicBezTo>
                    <a:pt x="153" y="11"/>
                    <a:pt x="153" y="11"/>
                    <a:pt x="153" y="10"/>
                  </a:cubicBezTo>
                  <a:cubicBezTo>
                    <a:pt x="156" y="7"/>
                    <a:pt x="159" y="4"/>
                    <a:pt x="161"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33" name="Freeform 70"/>
            <p:cNvSpPr>
              <a:spLocks/>
            </p:cNvSpPr>
            <p:nvPr/>
          </p:nvSpPr>
          <p:spPr bwMode="auto">
            <a:xfrm>
              <a:off x="7971053" y="3001749"/>
              <a:ext cx="205889" cy="71680"/>
            </a:xfrm>
            <a:custGeom>
              <a:avLst/>
              <a:gdLst>
                <a:gd name="T0" fmla="*/ 161 w 164"/>
                <a:gd name="T1" fmla="*/ 0 h 57"/>
                <a:gd name="T2" fmla="*/ 164 w 164"/>
                <a:gd name="T3" fmla="*/ 12 h 57"/>
                <a:gd name="T4" fmla="*/ 82 w 164"/>
                <a:gd name="T5" fmla="*/ 57 h 57"/>
                <a:gd name="T6" fmla="*/ 0 w 164"/>
                <a:gd name="T7" fmla="*/ 12 h 57"/>
                <a:gd name="T8" fmla="*/ 4 w 164"/>
                <a:gd name="T9" fmla="*/ 0 h 57"/>
                <a:gd name="T10" fmla="*/ 12 w 164"/>
                <a:gd name="T11" fmla="*/ 11 h 57"/>
                <a:gd name="T12" fmla="*/ 12 w 164"/>
                <a:gd name="T13" fmla="*/ 12 h 57"/>
                <a:gd name="T14" fmla="*/ 82 w 164"/>
                <a:gd name="T15" fmla="*/ 50 h 57"/>
                <a:gd name="T16" fmla="*/ 153 w 164"/>
                <a:gd name="T17" fmla="*/ 12 h 57"/>
                <a:gd name="T18" fmla="*/ 153 w 164"/>
                <a:gd name="T19" fmla="*/ 11 h 57"/>
                <a:gd name="T20" fmla="*/ 161 w 164"/>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57">
                  <a:moveTo>
                    <a:pt x="161" y="0"/>
                  </a:moveTo>
                  <a:cubicBezTo>
                    <a:pt x="163" y="4"/>
                    <a:pt x="164" y="8"/>
                    <a:pt x="164" y="12"/>
                  </a:cubicBezTo>
                  <a:cubicBezTo>
                    <a:pt x="164" y="37"/>
                    <a:pt x="128" y="57"/>
                    <a:pt x="82" y="57"/>
                  </a:cubicBezTo>
                  <a:cubicBezTo>
                    <a:pt x="37" y="57"/>
                    <a:pt x="0" y="37"/>
                    <a:pt x="0" y="12"/>
                  </a:cubicBezTo>
                  <a:cubicBezTo>
                    <a:pt x="0" y="8"/>
                    <a:pt x="1" y="4"/>
                    <a:pt x="4" y="0"/>
                  </a:cubicBezTo>
                  <a:cubicBezTo>
                    <a:pt x="5" y="4"/>
                    <a:pt x="8" y="8"/>
                    <a:pt x="12" y="11"/>
                  </a:cubicBezTo>
                  <a:cubicBezTo>
                    <a:pt x="12" y="11"/>
                    <a:pt x="12" y="12"/>
                    <a:pt x="12" y="12"/>
                  </a:cubicBezTo>
                  <a:cubicBezTo>
                    <a:pt x="12" y="33"/>
                    <a:pt x="44" y="50"/>
                    <a:pt x="82" y="50"/>
                  </a:cubicBezTo>
                  <a:cubicBezTo>
                    <a:pt x="121" y="50"/>
                    <a:pt x="153" y="33"/>
                    <a:pt x="153" y="12"/>
                  </a:cubicBezTo>
                  <a:cubicBezTo>
                    <a:pt x="153" y="12"/>
                    <a:pt x="153" y="11"/>
                    <a:pt x="153" y="11"/>
                  </a:cubicBezTo>
                  <a:cubicBezTo>
                    <a:pt x="156" y="8"/>
                    <a:pt x="159" y="4"/>
                    <a:pt x="161"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34" name="Freeform 71"/>
            <p:cNvSpPr>
              <a:spLocks/>
            </p:cNvSpPr>
            <p:nvPr/>
          </p:nvSpPr>
          <p:spPr bwMode="auto">
            <a:xfrm>
              <a:off x="8074760" y="2771460"/>
              <a:ext cx="102182" cy="109807"/>
            </a:xfrm>
            <a:custGeom>
              <a:avLst/>
              <a:gdLst>
                <a:gd name="T0" fmla="*/ 0 w 82"/>
                <a:gd name="T1" fmla="*/ 0 h 88"/>
                <a:gd name="T2" fmla="*/ 82 w 82"/>
                <a:gd name="T3" fmla="*/ 44 h 88"/>
                <a:gd name="T4" fmla="*/ 4 w 82"/>
                <a:gd name="T5" fmla="*/ 88 h 88"/>
                <a:gd name="T6" fmla="*/ 4 w 82"/>
                <a:gd name="T7" fmla="*/ 82 h 88"/>
                <a:gd name="T8" fmla="*/ 71 w 82"/>
                <a:gd name="T9" fmla="*/ 44 h 88"/>
                <a:gd name="T10" fmla="*/ 0 w 82"/>
                <a:gd name="T11" fmla="*/ 6 h 88"/>
                <a:gd name="T12" fmla="*/ 0 w 8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2" h="88">
                  <a:moveTo>
                    <a:pt x="0" y="0"/>
                  </a:moveTo>
                  <a:cubicBezTo>
                    <a:pt x="46" y="0"/>
                    <a:pt x="82" y="19"/>
                    <a:pt x="82" y="44"/>
                  </a:cubicBezTo>
                  <a:cubicBezTo>
                    <a:pt x="82" y="68"/>
                    <a:pt x="48" y="87"/>
                    <a:pt x="4" y="88"/>
                  </a:cubicBezTo>
                  <a:cubicBezTo>
                    <a:pt x="4" y="82"/>
                    <a:pt x="4" y="82"/>
                    <a:pt x="4" y="82"/>
                  </a:cubicBezTo>
                  <a:cubicBezTo>
                    <a:pt x="41" y="81"/>
                    <a:pt x="71" y="64"/>
                    <a:pt x="71" y="44"/>
                  </a:cubicBezTo>
                  <a:cubicBezTo>
                    <a:pt x="71" y="23"/>
                    <a:pt x="39" y="6"/>
                    <a:pt x="0" y="6"/>
                  </a:cubicBezTo>
                  <a:lnTo>
                    <a:pt x="0" y="0"/>
                  </a:ln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35" name="Freeform 72"/>
            <p:cNvSpPr>
              <a:spLocks/>
            </p:cNvSpPr>
            <p:nvPr/>
          </p:nvSpPr>
          <p:spPr bwMode="auto">
            <a:xfrm>
              <a:off x="8001555" y="3163409"/>
              <a:ext cx="144885" cy="18301"/>
            </a:xfrm>
            <a:custGeom>
              <a:avLst/>
              <a:gdLst>
                <a:gd name="T0" fmla="*/ 109 w 116"/>
                <a:gd name="T1" fmla="*/ 0 h 14"/>
                <a:gd name="T2" fmla="*/ 116 w 116"/>
                <a:gd name="T3" fmla="*/ 7 h 14"/>
                <a:gd name="T4" fmla="*/ 109 w 116"/>
                <a:gd name="T5" fmla="*/ 14 h 14"/>
                <a:gd name="T6" fmla="*/ 7 w 116"/>
                <a:gd name="T7" fmla="*/ 14 h 14"/>
                <a:gd name="T8" fmla="*/ 0 w 116"/>
                <a:gd name="T9" fmla="*/ 7 h 14"/>
                <a:gd name="T10" fmla="*/ 2 w 116"/>
                <a:gd name="T11" fmla="*/ 2 h 14"/>
                <a:gd name="T12" fmla="*/ 7 w 116"/>
                <a:gd name="T13" fmla="*/ 0 h 14"/>
                <a:gd name="T14" fmla="*/ 109 w 11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4">
                  <a:moveTo>
                    <a:pt x="109" y="0"/>
                  </a:moveTo>
                  <a:cubicBezTo>
                    <a:pt x="113" y="0"/>
                    <a:pt x="116" y="3"/>
                    <a:pt x="116" y="7"/>
                  </a:cubicBezTo>
                  <a:cubicBezTo>
                    <a:pt x="116" y="11"/>
                    <a:pt x="113" y="14"/>
                    <a:pt x="109" y="14"/>
                  </a:cubicBezTo>
                  <a:cubicBezTo>
                    <a:pt x="7" y="14"/>
                    <a:pt x="7" y="14"/>
                    <a:pt x="7" y="14"/>
                  </a:cubicBezTo>
                  <a:cubicBezTo>
                    <a:pt x="3" y="14"/>
                    <a:pt x="0" y="11"/>
                    <a:pt x="0" y="7"/>
                  </a:cubicBezTo>
                  <a:cubicBezTo>
                    <a:pt x="0" y="5"/>
                    <a:pt x="1" y="3"/>
                    <a:pt x="2" y="2"/>
                  </a:cubicBezTo>
                  <a:cubicBezTo>
                    <a:pt x="4" y="1"/>
                    <a:pt x="5" y="0"/>
                    <a:pt x="7" y="0"/>
                  </a:cubicBezTo>
                  <a:lnTo>
                    <a:pt x="109" y="0"/>
                  </a:ln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36" name="Freeform 73"/>
            <p:cNvSpPr>
              <a:spLocks/>
            </p:cNvSpPr>
            <p:nvPr/>
          </p:nvSpPr>
          <p:spPr bwMode="auto">
            <a:xfrm>
              <a:off x="7971053" y="2771461"/>
              <a:ext cx="108283" cy="109807"/>
            </a:xfrm>
            <a:custGeom>
              <a:avLst/>
              <a:gdLst>
                <a:gd name="T0" fmla="*/ 86 w 86"/>
                <a:gd name="T1" fmla="*/ 82 h 88"/>
                <a:gd name="T2" fmla="*/ 86 w 86"/>
                <a:gd name="T3" fmla="*/ 88 h 88"/>
                <a:gd name="T4" fmla="*/ 82 w 86"/>
                <a:gd name="T5" fmla="*/ 88 h 88"/>
                <a:gd name="T6" fmla="*/ 0 w 86"/>
                <a:gd name="T7" fmla="*/ 44 h 88"/>
                <a:gd name="T8" fmla="*/ 82 w 86"/>
                <a:gd name="T9" fmla="*/ 0 h 88"/>
                <a:gd name="T10" fmla="*/ 82 w 86"/>
                <a:gd name="T11" fmla="*/ 0 h 88"/>
                <a:gd name="T12" fmla="*/ 82 w 86"/>
                <a:gd name="T13" fmla="*/ 6 h 88"/>
                <a:gd name="T14" fmla="*/ 12 w 86"/>
                <a:gd name="T15" fmla="*/ 44 h 88"/>
                <a:gd name="T16" fmla="*/ 82 w 86"/>
                <a:gd name="T17" fmla="*/ 82 h 88"/>
                <a:gd name="T18" fmla="*/ 86 w 86"/>
                <a:gd name="T19" fmla="*/ 8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8">
                  <a:moveTo>
                    <a:pt x="86" y="82"/>
                  </a:moveTo>
                  <a:cubicBezTo>
                    <a:pt x="86" y="88"/>
                    <a:pt x="86" y="88"/>
                    <a:pt x="86" y="88"/>
                  </a:cubicBezTo>
                  <a:cubicBezTo>
                    <a:pt x="85" y="88"/>
                    <a:pt x="84" y="88"/>
                    <a:pt x="82" y="88"/>
                  </a:cubicBezTo>
                  <a:cubicBezTo>
                    <a:pt x="37" y="88"/>
                    <a:pt x="0" y="68"/>
                    <a:pt x="0" y="44"/>
                  </a:cubicBezTo>
                  <a:cubicBezTo>
                    <a:pt x="0" y="19"/>
                    <a:pt x="37" y="0"/>
                    <a:pt x="82" y="0"/>
                  </a:cubicBezTo>
                  <a:cubicBezTo>
                    <a:pt x="82" y="0"/>
                    <a:pt x="82" y="0"/>
                    <a:pt x="82" y="0"/>
                  </a:cubicBezTo>
                  <a:cubicBezTo>
                    <a:pt x="82" y="6"/>
                    <a:pt x="82" y="6"/>
                    <a:pt x="82" y="6"/>
                  </a:cubicBezTo>
                  <a:cubicBezTo>
                    <a:pt x="44" y="6"/>
                    <a:pt x="12" y="23"/>
                    <a:pt x="12" y="44"/>
                  </a:cubicBezTo>
                  <a:cubicBezTo>
                    <a:pt x="12" y="65"/>
                    <a:pt x="44" y="82"/>
                    <a:pt x="82" y="82"/>
                  </a:cubicBezTo>
                  <a:cubicBezTo>
                    <a:pt x="84" y="82"/>
                    <a:pt x="85" y="82"/>
                    <a:pt x="86" y="82"/>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37" name="Freeform 74"/>
            <p:cNvSpPr>
              <a:spLocks/>
            </p:cNvSpPr>
            <p:nvPr/>
          </p:nvSpPr>
          <p:spPr bwMode="auto">
            <a:xfrm>
              <a:off x="7719411" y="3152735"/>
              <a:ext cx="271468" cy="93031"/>
            </a:xfrm>
            <a:custGeom>
              <a:avLst/>
              <a:gdLst>
                <a:gd name="T0" fmla="*/ 213 w 217"/>
                <a:gd name="T1" fmla="*/ 0 h 74"/>
                <a:gd name="T2" fmla="*/ 217 w 217"/>
                <a:gd name="T3" fmla="*/ 16 h 74"/>
                <a:gd name="T4" fmla="*/ 109 w 217"/>
                <a:gd name="T5" fmla="*/ 74 h 74"/>
                <a:gd name="T6" fmla="*/ 0 w 217"/>
                <a:gd name="T7" fmla="*/ 16 h 74"/>
                <a:gd name="T8" fmla="*/ 4 w 217"/>
                <a:gd name="T9" fmla="*/ 0 h 74"/>
                <a:gd name="T10" fmla="*/ 16 w 217"/>
                <a:gd name="T11" fmla="*/ 14 h 74"/>
                <a:gd name="T12" fmla="*/ 16 w 217"/>
                <a:gd name="T13" fmla="*/ 16 h 74"/>
                <a:gd name="T14" fmla="*/ 109 w 217"/>
                <a:gd name="T15" fmla="*/ 66 h 74"/>
                <a:gd name="T16" fmla="*/ 202 w 217"/>
                <a:gd name="T17" fmla="*/ 16 h 74"/>
                <a:gd name="T18" fmla="*/ 202 w 217"/>
                <a:gd name="T19" fmla="*/ 14 h 74"/>
                <a:gd name="T20" fmla="*/ 213 w 217"/>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4">
                  <a:moveTo>
                    <a:pt x="213" y="0"/>
                  </a:moveTo>
                  <a:cubicBezTo>
                    <a:pt x="216" y="5"/>
                    <a:pt x="217" y="10"/>
                    <a:pt x="217" y="16"/>
                  </a:cubicBezTo>
                  <a:cubicBezTo>
                    <a:pt x="217" y="48"/>
                    <a:pt x="169" y="74"/>
                    <a:pt x="109" y="74"/>
                  </a:cubicBezTo>
                  <a:cubicBezTo>
                    <a:pt x="49" y="74"/>
                    <a:pt x="0" y="48"/>
                    <a:pt x="0" y="16"/>
                  </a:cubicBezTo>
                  <a:cubicBezTo>
                    <a:pt x="0" y="10"/>
                    <a:pt x="2" y="5"/>
                    <a:pt x="4" y="0"/>
                  </a:cubicBezTo>
                  <a:cubicBezTo>
                    <a:pt x="7" y="5"/>
                    <a:pt x="11" y="10"/>
                    <a:pt x="16" y="14"/>
                  </a:cubicBezTo>
                  <a:cubicBezTo>
                    <a:pt x="16" y="15"/>
                    <a:pt x="16" y="15"/>
                    <a:pt x="16" y="16"/>
                  </a:cubicBezTo>
                  <a:cubicBezTo>
                    <a:pt x="16" y="43"/>
                    <a:pt x="57" y="66"/>
                    <a:pt x="109" y="66"/>
                  </a:cubicBezTo>
                  <a:cubicBezTo>
                    <a:pt x="160" y="66"/>
                    <a:pt x="202" y="43"/>
                    <a:pt x="202" y="16"/>
                  </a:cubicBezTo>
                  <a:cubicBezTo>
                    <a:pt x="202" y="15"/>
                    <a:pt x="202" y="15"/>
                    <a:pt x="202" y="14"/>
                  </a:cubicBezTo>
                  <a:cubicBezTo>
                    <a:pt x="207" y="10"/>
                    <a:pt x="210" y="5"/>
                    <a:pt x="213"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38" name="Freeform 75"/>
            <p:cNvSpPr>
              <a:spLocks/>
            </p:cNvSpPr>
            <p:nvPr/>
          </p:nvSpPr>
          <p:spPr bwMode="auto">
            <a:xfrm>
              <a:off x="7719411" y="3236614"/>
              <a:ext cx="271468" cy="93031"/>
            </a:xfrm>
            <a:custGeom>
              <a:avLst/>
              <a:gdLst>
                <a:gd name="T0" fmla="*/ 213 w 217"/>
                <a:gd name="T1" fmla="*/ 0 h 74"/>
                <a:gd name="T2" fmla="*/ 217 w 217"/>
                <a:gd name="T3" fmla="*/ 16 h 74"/>
                <a:gd name="T4" fmla="*/ 109 w 217"/>
                <a:gd name="T5" fmla="*/ 74 h 74"/>
                <a:gd name="T6" fmla="*/ 0 w 217"/>
                <a:gd name="T7" fmla="*/ 16 h 74"/>
                <a:gd name="T8" fmla="*/ 4 w 217"/>
                <a:gd name="T9" fmla="*/ 0 h 74"/>
                <a:gd name="T10" fmla="*/ 16 w 217"/>
                <a:gd name="T11" fmla="*/ 14 h 74"/>
                <a:gd name="T12" fmla="*/ 16 w 217"/>
                <a:gd name="T13" fmla="*/ 16 h 74"/>
                <a:gd name="T14" fmla="*/ 109 w 217"/>
                <a:gd name="T15" fmla="*/ 66 h 74"/>
                <a:gd name="T16" fmla="*/ 202 w 217"/>
                <a:gd name="T17" fmla="*/ 16 h 74"/>
                <a:gd name="T18" fmla="*/ 202 w 217"/>
                <a:gd name="T19" fmla="*/ 14 h 74"/>
                <a:gd name="T20" fmla="*/ 213 w 217"/>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4">
                  <a:moveTo>
                    <a:pt x="213" y="0"/>
                  </a:moveTo>
                  <a:cubicBezTo>
                    <a:pt x="216" y="5"/>
                    <a:pt x="217" y="10"/>
                    <a:pt x="217" y="16"/>
                  </a:cubicBezTo>
                  <a:cubicBezTo>
                    <a:pt x="217" y="48"/>
                    <a:pt x="169" y="74"/>
                    <a:pt x="109" y="74"/>
                  </a:cubicBezTo>
                  <a:cubicBezTo>
                    <a:pt x="49" y="74"/>
                    <a:pt x="0" y="48"/>
                    <a:pt x="0" y="16"/>
                  </a:cubicBezTo>
                  <a:cubicBezTo>
                    <a:pt x="0" y="10"/>
                    <a:pt x="2" y="5"/>
                    <a:pt x="4" y="0"/>
                  </a:cubicBezTo>
                  <a:cubicBezTo>
                    <a:pt x="7" y="5"/>
                    <a:pt x="11" y="10"/>
                    <a:pt x="16" y="14"/>
                  </a:cubicBezTo>
                  <a:cubicBezTo>
                    <a:pt x="16" y="15"/>
                    <a:pt x="16" y="15"/>
                    <a:pt x="16" y="16"/>
                  </a:cubicBezTo>
                  <a:cubicBezTo>
                    <a:pt x="16" y="44"/>
                    <a:pt x="57" y="66"/>
                    <a:pt x="109" y="66"/>
                  </a:cubicBezTo>
                  <a:cubicBezTo>
                    <a:pt x="160" y="66"/>
                    <a:pt x="202" y="44"/>
                    <a:pt x="202" y="16"/>
                  </a:cubicBezTo>
                  <a:cubicBezTo>
                    <a:pt x="202" y="15"/>
                    <a:pt x="202" y="15"/>
                    <a:pt x="202" y="14"/>
                  </a:cubicBezTo>
                  <a:cubicBezTo>
                    <a:pt x="207" y="10"/>
                    <a:pt x="210" y="5"/>
                    <a:pt x="213"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39" name="Freeform 76"/>
            <p:cNvSpPr>
              <a:spLocks/>
            </p:cNvSpPr>
            <p:nvPr/>
          </p:nvSpPr>
          <p:spPr bwMode="auto">
            <a:xfrm>
              <a:off x="7719412" y="3328117"/>
              <a:ext cx="271468" cy="94556"/>
            </a:xfrm>
            <a:custGeom>
              <a:avLst/>
              <a:gdLst>
                <a:gd name="T0" fmla="*/ 213 w 217"/>
                <a:gd name="T1" fmla="*/ 0 h 75"/>
                <a:gd name="T2" fmla="*/ 217 w 217"/>
                <a:gd name="T3" fmla="*/ 16 h 75"/>
                <a:gd name="T4" fmla="*/ 109 w 217"/>
                <a:gd name="T5" fmla="*/ 75 h 75"/>
                <a:gd name="T6" fmla="*/ 0 w 217"/>
                <a:gd name="T7" fmla="*/ 16 h 75"/>
                <a:gd name="T8" fmla="*/ 4 w 217"/>
                <a:gd name="T9" fmla="*/ 0 h 75"/>
                <a:gd name="T10" fmla="*/ 16 w 217"/>
                <a:gd name="T11" fmla="*/ 14 h 75"/>
                <a:gd name="T12" fmla="*/ 16 w 217"/>
                <a:gd name="T13" fmla="*/ 16 h 75"/>
                <a:gd name="T14" fmla="*/ 109 w 217"/>
                <a:gd name="T15" fmla="*/ 66 h 75"/>
                <a:gd name="T16" fmla="*/ 202 w 217"/>
                <a:gd name="T17" fmla="*/ 16 h 75"/>
                <a:gd name="T18" fmla="*/ 202 w 217"/>
                <a:gd name="T19" fmla="*/ 14 h 75"/>
                <a:gd name="T20" fmla="*/ 213 w 217"/>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5">
                  <a:moveTo>
                    <a:pt x="213" y="0"/>
                  </a:moveTo>
                  <a:cubicBezTo>
                    <a:pt x="216" y="5"/>
                    <a:pt x="217" y="11"/>
                    <a:pt x="217" y="16"/>
                  </a:cubicBezTo>
                  <a:cubicBezTo>
                    <a:pt x="217" y="48"/>
                    <a:pt x="169" y="75"/>
                    <a:pt x="109" y="75"/>
                  </a:cubicBezTo>
                  <a:cubicBezTo>
                    <a:pt x="49" y="75"/>
                    <a:pt x="0" y="48"/>
                    <a:pt x="0" y="16"/>
                  </a:cubicBezTo>
                  <a:cubicBezTo>
                    <a:pt x="0" y="11"/>
                    <a:pt x="2" y="5"/>
                    <a:pt x="4" y="0"/>
                  </a:cubicBezTo>
                  <a:cubicBezTo>
                    <a:pt x="7" y="5"/>
                    <a:pt x="11" y="10"/>
                    <a:pt x="16" y="14"/>
                  </a:cubicBezTo>
                  <a:cubicBezTo>
                    <a:pt x="16" y="15"/>
                    <a:pt x="16" y="15"/>
                    <a:pt x="16" y="16"/>
                  </a:cubicBezTo>
                  <a:cubicBezTo>
                    <a:pt x="16" y="44"/>
                    <a:pt x="57" y="66"/>
                    <a:pt x="109" y="66"/>
                  </a:cubicBezTo>
                  <a:cubicBezTo>
                    <a:pt x="160" y="66"/>
                    <a:pt x="202" y="44"/>
                    <a:pt x="202" y="16"/>
                  </a:cubicBezTo>
                  <a:cubicBezTo>
                    <a:pt x="202" y="15"/>
                    <a:pt x="202" y="15"/>
                    <a:pt x="202" y="14"/>
                  </a:cubicBezTo>
                  <a:cubicBezTo>
                    <a:pt x="207" y="10"/>
                    <a:pt x="210" y="5"/>
                    <a:pt x="213"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40" name="Freeform 77"/>
            <p:cNvSpPr>
              <a:spLocks/>
            </p:cNvSpPr>
            <p:nvPr/>
          </p:nvSpPr>
          <p:spPr bwMode="auto">
            <a:xfrm>
              <a:off x="7858197" y="2902616"/>
              <a:ext cx="114383" cy="105232"/>
            </a:xfrm>
            <a:custGeom>
              <a:avLst/>
              <a:gdLst>
                <a:gd name="T0" fmla="*/ 88 w 91"/>
                <a:gd name="T1" fmla="*/ 4 h 84"/>
                <a:gd name="T2" fmla="*/ 88 w 91"/>
                <a:gd name="T3" fmla="*/ 14 h 84"/>
                <a:gd name="T4" fmla="*/ 12 w 91"/>
                <a:gd name="T5" fmla="*/ 82 h 84"/>
                <a:gd name="T6" fmla="*/ 2 w 91"/>
                <a:gd name="T7" fmla="*/ 81 h 84"/>
                <a:gd name="T8" fmla="*/ 0 w 91"/>
                <a:gd name="T9" fmla="*/ 76 h 84"/>
                <a:gd name="T10" fmla="*/ 2 w 91"/>
                <a:gd name="T11" fmla="*/ 71 h 84"/>
                <a:gd name="T12" fmla="*/ 78 w 91"/>
                <a:gd name="T13" fmla="*/ 3 h 84"/>
                <a:gd name="T14" fmla="*/ 88 w 91"/>
                <a:gd name="T15" fmla="*/ 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84">
                  <a:moveTo>
                    <a:pt x="88" y="4"/>
                  </a:moveTo>
                  <a:cubicBezTo>
                    <a:pt x="91" y="6"/>
                    <a:pt x="91" y="11"/>
                    <a:pt x="88" y="14"/>
                  </a:cubicBezTo>
                  <a:cubicBezTo>
                    <a:pt x="12" y="82"/>
                    <a:pt x="12" y="82"/>
                    <a:pt x="12" y="82"/>
                  </a:cubicBezTo>
                  <a:cubicBezTo>
                    <a:pt x="9" y="84"/>
                    <a:pt x="5" y="84"/>
                    <a:pt x="2" y="81"/>
                  </a:cubicBezTo>
                  <a:cubicBezTo>
                    <a:pt x="1" y="80"/>
                    <a:pt x="0" y="78"/>
                    <a:pt x="0" y="76"/>
                  </a:cubicBezTo>
                  <a:cubicBezTo>
                    <a:pt x="0" y="75"/>
                    <a:pt x="1" y="73"/>
                    <a:pt x="2" y="71"/>
                  </a:cubicBezTo>
                  <a:cubicBezTo>
                    <a:pt x="78" y="3"/>
                    <a:pt x="78" y="3"/>
                    <a:pt x="78" y="3"/>
                  </a:cubicBezTo>
                  <a:cubicBezTo>
                    <a:pt x="81" y="0"/>
                    <a:pt x="86" y="1"/>
                    <a:pt x="88" y="4"/>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41" name="Freeform 78"/>
            <p:cNvSpPr>
              <a:spLocks noEditPoints="1"/>
            </p:cNvSpPr>
            <p:nvPr/>
          </p:nvSpPr>
          <p:spPr bwMode="auto">
            <a:xfrm>
              <a:off x="7719415" y="3021569"/>
              <a:ext cx="271468" cy="147935"/>
            </a:xfrm>
            <a:custGeom>
              <a:avLst/>
              <a:gdLst>
                <a:gd name="T0" fmla="*/ 109 w 217"/>
                <a:gd name="T1" fmla="*/ 0 h 117"/>
                <a:gd name="T2" fmla="*/ 217 w 217"/>
                <a:gd name="T3" fmla="*/ 59 h 117"/>
                <a:gd name="T4" fmla="*/ 109 w 217"/>
                <a:gd name="T5" fmla="*/ 117 h 117"/>
                <a:gd name="T6" fmla="*/ 0 w 217"/>
                <a:gd name="T7" fmla="*/ 59 h 117"/>
                <a:gd name="T8" fmla="*/ 109 w 217"/>
                <a:gd name="T9" fmla="*/ 0 h 117"/>
                <a:gd name="T10" fmla="*/ 202 w 217"/>
                <a:gd name="T11" fmla="*/ 59 h 117"/>
                <a:gd name="T12" fmla="*/ 109 w 217"/>
                <a:gd name="T13" fmla="*/ 8 h 117"/>
                <a:gd name="T14" fmla="*/ 16 w 217"/>
                <a:gd name="T15" fmla="*/ 59 h 117"/>
                <a:gd name="T16" fmla="*/ 109 w 217"/>
                <a:gd name="T17" fmla="*/ 109 h 117"/>
                <a:gd name="T18" fmla="*/ 202 w 217"/>
                <a:gd name="T19"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117">
                  <a:moveTo>
                    <a:pt x="109" y="0"/>
                  </a:moveTo>
                  <a:cubicBezTo>
                    <a:pt x="169" y="0"/>
                    <a:pt x="217" y="26"/>
                    <a:pt x="217" y="59"/>
                  </a:cubicBezTo>
                  <a:cubicBezTo>
                    <a:pt x="217" y="91"/>
                    <a:pt x="169" y="117"/>
                    <a:pt x="109" y="117"/>
                  </a:cubicBezTo>
                  <a:cubicBezTo>
                    <a:pt x="49" y="117"/>
                    <a:pt x="0" y="91"/>
                    <a:pt x="0" y="59"/>
                  </a:cubicBezTo>
                  <a:cubicBezTo>
                    <a:pt x="0" y="26"/>
                    <a:pt x="49" y="0"/>
                    <a:pt x="109" y="0"/>
                  </a:cubicBezTo>
                  <a:close/>
                  <a:moveTo>
                    <a:pt x="202" y="59"/>
                  </a:moveTo>
                  <a:cubicBezTo>
                    <a:pt x="202" y="31"/>
                    <a:pt x="160" y="8"/>
                    <a:pt x="109" y="8"/>
                  </a:cubicBezTo>
                  <a:cubicBezTo>
                    <a:pt x="57" y="8"/>
                    <a:pt x="16" y="31"/>
                    <a:pt x="16" y="59"/>
                  </a:cubicBezTo>
                  <a:cubicBezTo>
                    <a:pt x="16" y="86"/>
                    <a:pt x="57" y="109"/>
                    <a:pt x="109" y="109"/>
                  </a:cubicBezTo>
                  <a:cubicBezTo>
                    <a:pt x="160" y="109"/>
                    <a:pt x="202" y="86"/>
                    <a:pt x="202" y="59"/>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42" name="Oval 79"/>
            <p:cNvSpPr>
              <a:spLocks noChangeArrowheads="1"/>
            </p:cNvSpPr>
            <p:nvPr/>
          </p:nvSpPr>
          <p:spPr bwMode="auto">
            <a:xfrm>
              <a:off x="8202874" y="3045969"/>
              <a:ext cx="183012" cy="99132"/>
            </a:xfrm>
            <a:prstGeom prst="ellipse">
              <a:avLst/>
            </a:pr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43" name="Oval 80"/>
            <p:cNvSpPr>
              <a:spLocks noChangeArrowheads="1"/>
            </p:cNvSpPr>
            <p:nvPr/>
          </p:nvSpPr>
          <p:spPr bwMode="auto">
            <a:xfrm>
              <a:off x="8010707" y="2791284"/>
              <a:ext cx="128108" cy="68630"/>
            </a:xfrm>
            <a:prstGeom prst="ellipse">
              <a:avLst/>
            </a:pr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44" name="Oval 81"/>
            <p:cNvSpPr>
              <a:spLocks noChangeArrowheads="1"/>
            </p:cNvSpPr>
            <p:nvPr/>
          </p:nvSpPr>
          <p:spPr bwMode="auto">
            <a:xfrm>
              <a:off x="7763637" y="3045990"/>
              <a:ext cx="183012" cy="99132"/>
            </a:xfrm>
            <a:prstGeom prst="ellipse">
              <a:avLst/>
            </a:pr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grpSp>
      <p:pic>
        <p:nvPicPr>
          <p:cNvPr id="171" name="Picture 17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0267" y="3947036"/>
            <a:ext cx="228602" cy="437702"/>
          </a:xfrm>
          <a:prstGeom prst="rect">
            <a:avLst/>
          </a:prstGeom>
          <a:solidFill>
            <a:schemeClr val="bg2"/>
          </a:solidFill>
        </p:spPr>
      </p:pic>
      <p:pic>
        <p:nvPicPr>
          <p:cNvPr id="172" name="Picture 17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6788" y="3947036"/>
            <a:ext cx="228602" cy="437702"/>
          </a:xfrm>
          <a:prstGeom prst="rect">
            <a:avLst/>
          </a:prstGeom>
          <a:solidFill>
            <a:schemeClr val="bg2"/>
          </a:solidFill>
        </p:spPr>
      </p:pic>
      <p:pic>
        <p:nvPicPr>
          <p:cNvPr id="173" name="Picture 17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98815" y="3947036"/>
            <a:ext cx="228602" cy="437702"/>
          </a:xfrm>
          <a:prstGeom prst="rect">
            <a:avLst/>
          </a:prstGeom>
          <a:solidFill>
            <a:schemeClr val="bg2"/>
          </a:solidFill>
        </p:spPr>
      </p:pic>
      <p:pic>
        <p:nvPicPr>
          <p:cNvPr id="174" name="Picture 17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5336" y="3947036"/>
            <a:ext cx="228602" cy="437702"/>
          </a:xfrm>
          <a:prstGeom prst="rect">
            <a:avLst/>
          </a:prstGeom>
          <a:solidFill>
            <a:schemeClr val="bg2"/>
          </a:solidFill>
        </p:spPr>
      </p:pic>
      <p:sp>
        <p:nvSpPr>
          <p:cNvPr id="175" name="Up-Down Arrow 174"/>
          <p:cNvSpPr/>
          <p:nvPr/>
        </p:nvSpPr>
        <p:spPr>
          <a:xfrm rot="18556681">
            <a:off x="5092603" y="3598732"/>
            <a:ext cx="295122" cy="415051"/>
          </a:xfrm>
          <a:prstGeom prst="upDownArrow">
            <a:avLst/>
          </a:prstGeom>
          <a:solidFill>
            <a:schemeClr val="tx2"/>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6" name="Group 175"/>
          <p:cNvGrpSpPr/>
          <p:nvPr/>
        </p:nvGrpSpPr>
        <p:grpSpPr>
          <a:xfrm>
            <a:off x="4568411" y="3256226"/>
            <a:ext cx="525463" cy="417973"/>
            <a:chOff x="7719411" y="2771460"/>
            <a:chExt cx="710697" cy="651215"/>
          </a:xfrm>
          <a:solidFill>
            <a:srgbClr val="FFC000"/>
          </a:solidFill>
        </p:grpSpPr>
        <p:sp>
          <p:nvSpPr>
            <p:cNvPr id="177" name="Freeform 63"/>
            <p:cNvSpPr>
              <a:spLocks/>
            </p:cNvSpPr>
            <p:nvPr/>
          </p:nvSpPr>
          <p:spPr bwMode="auto">
            <a:xfrm>
              <a:off x="8158638" y="3152733"/>
              <a:ext cx="271468" cy="93031"/>
            </a:xfrm>
            <a:custGeom>
              <a:avLst/>
              <a:gdLst>
                <a:gd name="T0" fmla="*/ 212 w 216"/>
                <a:gd name="T1" fmla="*/ 0 h 74"/>
                <a:gd name="T2" fmla="*/ 216 w 216"/>
                <a:gd name="T3" fmla="*/ 16 h 74"/>
                <a:gd name="T4" fmla="*/ 108 w 216"/>
                <a:gd name="T5" fmla="*/ 74 h 74"/>
                <a:gd name="T6" fmla="*/ 0 w 216"/>
                <a:gd name="T7" fmla="*/ 16 h 74"/>
                <a:gd name="T8" fmla="*/ 4 w 216"/>
                <a:gd name="T9" fmla="*/ 0 h 74"/>
                <a:gd name="T10" fmla="*/ 15 w 216"/>
                <a:gd name="T11" fmla="*/ 14 h 74"/>
                <a:gd name="T12" fmla="*/ 15 w 216"/>
                <a:gd name="T13" fmla="*/ 16 h 74"/>
                <a:gd name="T14" fmla="*/ 108 w 216"/>
                <a:gd name="T15" fmla="*/ 66 h 74"/>
                <a:gd name="T16" fmla="*/ 201 w 216"/>
                <a:gd name="T17" fmla="*/ 16 h 74"/>
                <a:gd name="T18" fmla="*/ 201 w 216"/>
                <a:gd name="T19" fmla="*/ 14 h 74"/>
                <a:gd name="T20" fmla="*/ 212 w 216"/>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74">
                  <a:moveTo>
                    <a:pt x="212" y="0"/>
                  </a:moveTo>
                  <a:cubicBezTo>
                    <a:pt x="215" y="5"/>
                    <a:pt x="216" y="10"/>
                    <a:pt x="216" y="16"/>
                  </a:cubicBezTo>
                  <a:cubicBezTo>
                    <a:pt x="216" y="48"/>
                    <a:pt x="168" y="74"/>
                    <a:pt x="108" y="74"/>
                  </a:cubicBezTo>
                  <a:cubicBezTo>
                    <a:pt x="48" y="74"/>
                    <a:pt x="0" y="48"/>
                    <a:pt x="0" y="16"/>
                  </a:cubicBezTo>
                  <a:cubicBezTo>
                    <a:pt x="0" y="10"/>
                    <a:pt x="1" y="5"/>
                    <a:pt x="4" y="0"/>
                  </a:cubicBezTo>
                  <a:cubicBezTo>
                    <a:pt x="6" y="5"/>
                    <a:pt x="10" y="10"/>
                    <a:pt x="15" y="14"/>
                  </a:cubicBezTo>
                  <a:cubicBezTo>
                    <a:pt x="15" y="15"/>
                    <a:pt x="15" y="15"/>
                    <a:pt x="15" y="16"/>
                  </a:cubicBezTo>
                  <a:cubicBezTo>
                    <a:pt x="15" y="43"/>
                    <a:pt x="57" y="66"/>
                    <a:pt x="108" y="66"/>
                  </a:cubicBezTo>
                  <a:cubicBezTo>
                    <a:pt x="159" y="66"/>
                    <a:pt x="201" y="43"/>
                    <a:pt x="201" y="16"/>
                  </a:cubicBezTo>
                  <a:cubicBezTo>
                    <a:pt x="201" y="15"/>
                    <a:pt x="201" y="15"/>
                    <a:pt x="201" y="14"/>
                  </a:cubicBezTo>
                  <a:cubicBezTo>
                    <a:pt x="206" y="10"/>
                    <a:pt x="210" y="5"/>
                    <a:pt x="212"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78" name="Freeform 64"/>
            <p:cNvSpPr>
              <a:spLocks/>
            </p:cNvSpPr>
            <p:nvPr/>
          </p:nvSpPr>
          <p:spPr bwMode="auto">
            <a:xfrm>
              <a:off x="8158638" y="3236612"/>
              <a:ext cx="271468" cy="93031"/>
            </a:xfrm>
            <a:custGeom>
              <a:avLst/>
              <a:gdLst>
                <a:gd name="T0" fmla="*/ 212 w 216"/>
                <a:gd name="T1" fmla="*/ 0 h 74"/>
                <a:gd name="T2" fmla="*/ 216 w 216"/>
                <a:gd name="T3" fmla="*/ 16 h 74"/>
                <a:gd name="T4" fmla="*/ 108 w 216"/>
                <a:gd name="T5" fmla="*/ 74 h 74"/>
                <a:gd name="T6" fmla="*/ 0 w 216"/>
                <a:gd name="T7" fmla="*/ 16 h 74"/>
                <a:gd name="T8" fmla="*/ 4 w 216"/>
                <a:gd name="T9" fmla="*/ 0 h 74"/>
                <a:gd name="T10" fmla="*/ 15 w 216"/>
                <a:gd name="T11" fmla="*/ 14 h 74"/>
                <a:gd name="T12" fmla="*/ 15 w 216"/>
                <a:gd name="T13" fmla="*/ 16 h 74"/>
                <a:gd name="T14" fmla="*/ 108 w 216"/>
                <a:gd name="T15" fmla="*/ 66 h 74"/>
                <a:gd name="T16" fmla="*/ 201 w 216"/>
                <a:gd name="T17" fmla="*/ 16 h 74"/>
                <a:gd name="T18" fmla="*/ 201 w 216"/>
                <a:gd name="T19" fmla="*/ 14 h 74"/>
                <a:gd name="T20" fmla="*/ 212 w 216"/>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74">
                  <a:moveTo>
                    <a:pt x="212" y="0"/>
                  </a:moveTo>
                  <a:cubicBezTo>
                    <a:pt x="215" y="5"/>
                    <a:pt x="216" y="10"/>
                    <a:pt x="216" y="16"/>
                  </a:cubicBezTo>
                  <a:cubicBezTo>
                    <a:pt x="216" y="48"/>
                    <a:pt x="168" y="74"/>
                    <a:pt x="108" y="74"/>
                  </a:cubicBezTo>
                  <a:cubicBezTo>
                    <a:pt x="48" y="74"/>
                    <a:pt x="0" y="48"/>
                    <a:pt x="0" y="16"/>
                  </a:cubicBezTo>
                  <a:cubicBezTo>
                    <a:pt x="0" y="10"/>
                    <a:pt x="1" y="5"/>
                    <a:pt x="4" y="0"/>
                  </a:cubicBezTo>
                  <a:cubicBezTo>
                    <a:pt x="6" y="5"/>
                    <a:pt x="10" y="10"/>
                    <a:pt x="15" y="14"/>
                  </a:cubicBezTo>
                  <a:cubicBezTo>
                    <a:pt x="15" y="15"/>
                    <a:pt x="15" y="15"/>
                    <a:pt x="15" y="16"/>
                  </a:cubicBezTo>
                  <a:cubicBezTo>
                    <a:pt x="15" y="44"/>
                    <a:pt x="57" y="66"/>
                    <a:pt x="108" y="66"/>
                  </a:cubicBezTo>
                  <a:cubicBezTo>
                    <a:pt x="159" y="66"/>
                    <a:pt x="201" y="44"/>
                    <a:pt x="201" y="16"/>
                  </a:cubicBezTo>
                  <a:cubicBezTo>
                    <a:pt x="201" y="15"/>
                    <a:pt x="201" y="15"/>
                    <a:pt x="201" y="14"/>
                  </a:cubicBezTo>
                  <a:cubicBezTo>
                    <a:pt x="206" y="10"/>
                    <a:pt x="210" y="5"/>
                    <a:pt x="212"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79" name="Freeform 65"/>
            <p:cNvSpPr>
              <a:spLocks/>
            </p:cNvSpPr>
            <p:nvPr/>
          </p:nvSpPr>
          <p:spPr bwMode="auto">
            <a:xfrm>
              <a:off x="8158638" y="3328119"/>
              <a:ext cx="271468" cy="94556"/>
            </a:xfrm>
            <a:custGeom>
              <a:avLst/>
              <a:gdLst>
                <a:gd name="T0" fmla="*/ 212 w 216"/>
                <a:gd name="T1" fmla="*/ 0 h 75"/>
                <a:gd name="T2" fmla="*/ 216 w 216"/>
                <a:gd name="T3" fmla="*/ 16 h 75"/>
                <a:gd name="T4" fmla="*/ 108 w 216"/>
                <a:gd name="T5" fmla="*/ 75 h 75"/>
                <a:gd name="T6" fmla="*/ 0 w 216"/>
                <a:gd name="T7" fmla="*/ 16 h 75"/>
                <a:gd name="T8" fmla="*/ 4 w 216"/>
                <a:gd name="T9" fmla="*/ 0 h 75"/>
                <a:gd name="T10" fmla="*/ 15 w 216"/>
                <a:gd name="T11" fmla="*/ 14 h 75"/>
                <a:gd name="T12" fmla="*/ 15 w 216"/>
                <a:gd name="T13" fmla="*/ 16 h 75"/>
                <a:gd name="T14" fmla="*/ 108 w 216"/>
                <a:gd name="T15" fmla="*/ 66 h 75"/>
                <a:gd name="T16" fmla="*/ 201 w 216"/>
                <a:gd name="T17" fmla="*/ 16 h 75"/>
                <a:gd name="T18" fmla="*/ 201 w 216"/>
                <a:gd name="T19" fmla="*/ 14 h 75"/>
                <a:gd name="T20" fmla="*/ 212 w 216"/>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75">
                  <a:moveTo>
                    <a:pt x="212" y="0"/>
                  </a:moveTo>
                  <a:cubicBezTo>
                    <a:pt x="215" y="5"/>
                    <a:pt x="216" y="11"/>
                    <a:pt x="216" y="16"/>
                  </a:cubicBezTo>
                  <a:cubicBezTo>
                    <a:pt x="216" y="48"/>
                    <a:pt x="168" y="75"/>
                    <a:pt x="108" y="75"/>
                  </a:cubicBezTo>
                  <a:cubicBezTo>
                    <a:pt x="48" y="75"/>
                    <a:pt x="0" y="48"/>
                    <a:pt x="0" y="16"/>
                  </a:cubicBezTo>
                  <a:cubicBezTo>
                    <a:pt x="0" y="11"/>
                    <a:pt x="1" y="5"/>
                    <a:pt x="4" y="0"/>
                  </a:cubicBezTo>
                  <a:cubicBezTo>
                    <a:pt x="6" y="5"/>
                    <a:pt x="10" y="10"/>
                    <a:pt x="15" y="14"/>
                  </a:cubicBezTo>
                  <a:cubicBezTo>
                    <a:pt x="15" y="15"/>
                    <a:pt x="15" y="15"/>
                    <a:pt x="15" y="16"/>
                  </a:cubicBezTo>
                  <a:cubicBezTo>
                    <a:pt x="15" y="44"/>
                    <a:pt x="57" y="66"/>
                    <a:pt x="108" y="66"/>
                  </a:cubicBezTo>
                  <a:cubicBezTo>
                    <a:pt x="159" y="66"/>
                    <a:pt x="201" y="44"/>
                    <a:pt x="201" y="16"/>
                  </a:cubicBezTo>
                  <a:cubicBezTo>
                    <a:pt x="201" y="15"/>
                    <a:pt x="201" y="15"/>
                    <a:pt x="201" y="14"/>
                  </a:cubicBezTo>
                  <a:cubicBezTo>
                    <a:pt x="206" y="10"/>
                    <a:pt x="210" y="5"/>
                    <a:pt x="212"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80" name="Freeform 66"/>
            <p:cNvSpPr>
              <a:spLocks noEditPoints="1"/>
            </p:cNvSpPr>
            <p:nvPr/>
          </p:nvSpPr>
          <p:spPr bwMode="auto">
            <a:xfrm>
              <a:off x="8158640" y="3021576"/>
              <a:ext cx="271468" cy="147935"/>
            </a:xfrm>
            <a:custGeom>
              <a:avLst/>
              <a:gdLst>
                <a:gd name="T0" fmla="*/ 108 w 216"/>
                <a:gd name="T1" fmla="*/ 0 h 117"/>
                <a:gd name="T2" fmla="*/ 216 w 216"/>
                <a:gd name="T3" fmla="*/ 59 h 117"/>
                <a:gd name="T4" fmla="*/ 108 w 216"/>
                <a:gd name="T5" fmla="*/ 117 h 117"/>
                <a:gd name="T6" fmla="*/ 0 w 216"/>
                <a:gd name="T7" fmla="*/ 59 h 117"/>
                <a:gd name="T8" fmla="*/ 108 w 216"/>
                <a:gd name="T9" fmla="*/ 0 h 117"/>
                <a:gd name="T10" fmla="*/ 201 w 216"/>
                <a:gd name="T11" fmla="*/ 59 h 117"/>
                <a:gd name="T12" fmla="*/ 108 w 216"/>
                <a:gd name="T13" fmla="*/ 8 h 117"/>
                <a:gd name="T14" fmla="*/ 15 w 216"/>
                <a:gd name="T15" fmla="*/ 59 h 117"/>
                <a:gd name="T16" fmla="*/ 108 w 216"/>
                <a:gd name="T17" fmla="*/ 109 h 117"/>
                <a:gd name="T18" fmla="*/ 201 w 216"/>
                <a:gd name="T19"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 h="117">
                  <a:moveTo>
                    <a:pt x="108" y="0"/>
                  </a:moveTo>
                  <a:cubicBezTo>
                    <a:pt x="168" y="0"/>
                    <a:pt x="216" y="26"/>
                    <a:pt x="216" y="59"/>
                  </a:cubicBezTo>
                  <a:cubicBezTo>
                    <a:pt x="216" y="91"/>
                    <a:pt x="168" y="117"/>
                    <a:pt x="108" y="117"/>
                  </a:cubicBezTo>
                  <a:cubicBezTo>
                    <a:pt x="48" y="117"/>
                    <a:pt x="0" y="91"/>
                    <a:pt x="0" y="59"/>
                  </a:cubicBezTo>
                  <a:cubicBezTo>
                    <a:pt x="0" y="26"/>
                    <a:pt x="48" y="0"/>
                    <a:pt x="108" y="0"/>
                  </a:cubicBezTo>
                  <a:close/>
                  <a:moveTo>
                    <a:pt x="201" y="59"/>
                  </a:moveTo>
                  <a:cubicBezTo>
                    <a:pt x="201" y="31"/>
                    <a:pt x="159" y="8"/>
                    <a:pt x="108" y="8"/>
                  </a:cubicBezTo>
                  <a:cubicBezTo>
                    <a:pt x="57" y="8"/>
                    <a:pt x="15" y="31"/>
                    <a:pt x="15" y="59"/>
                  </a:cubicBezTo>
                  <a:cubicBezTo>
                    <a:pt x="15" y="86"/>
                    <a:pt x="57" y="109"/>
                    <a:pt x="108" y="109"/>
                  </a:cubicBezTo>
                  <a:cubicBezTo>
                    <a:pt x="159" y="109"/>
                    <a:pt x="201" y="86"/>
                    <a:pt x="201" y="59"/>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81" name="Freeform 67"/>
            <p:cNvSpPr>
              <a:spLocks/>
            </p:cNvSpPr>
            <p:nvPr/>
          </p:nvSpPr>
          <p:spPr bwMode="auto">
            <a:xfrm>
              <a:off x="8176941" y="2902618"/>
              <a:ext cx="114383" cy="105232"/>
            </a:xfrm>
            <a:custGeom>
              <a:avLst/>
              <a:gdLst>
                <a:gd name="T0" fmla="*/ 91 w 91"/>
                <a:gd name="T1" fmla="*/ 76 h 84"/>
                <a:gd name="T2" fmla="*/ 89 w 91"/>
                <a:gd name="T3" fmla="*/ 81 h 84"/>
                <a:gd name="T4" fmla="*/ 79 w 91"/>
                <a:gd name="T5" fmla="*/ 82 h 84"/>
                <a:gd name="T6" fmla="*/ 4 w 91"/>
                <a:gd name="T7" fmla="*/ 14 h 84"/>
                <a:gd name="T8" fmla="*/ 3 w 91"/>
                <a:gd name="T9" fmla="*/ 4 h 84"/>
                <a:gd name="T10" fmla="*/ 13 w 91"/>
                <a:gd name="T11" fmla="*/ 3 h 84"/>
                <a:gd name="T12" fmla="*/ 89 w 91"/>
                <a:gd name="T13" fmla="*/ 71 h 84"/>
                <a:gd name="T14" fmla="*/ 91 w 91"/>
                <a:gd name="T15" fmla="*/ 7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84">
                  <a:moveTo>
                    <a:pt x="91" y="76"/>
                  </a:moveTo>
                  <a:cubicBezTo>
                    <a:pt x="91" y="78"/>
                    <a:pt x="91" y="80"/>
                    <a:pt x="89" y="81"/>
                  </a:cubicBezTo>
                  <a:cubicBezTo>
                    <a:pt x="87" y="84"/>
                    <a:pt x="82" y="84"/>
                    <a:pt x="79" y="82"/>
                  </a:cubicBezTo>
                  <a:cubicBezTo>
                    <a:pt x="4" y="14"/>
                    <a:pt x="4" y="14"/>
                    <a:pt x="4" y="14"/>
                  </a:cubicBezTo>
                  <a:cubicBezTo>
                    <a:pt x="1" y="11"/>
                    <a:pt x="0" y="6"/>
                    <a:pt x="3" y="4"/>
                  </a:cubicBezTo>
                  <a:cubicBezTo>
                    <a:pt x="6" y="1"/>
                    <a:pt x="10" y="0"/>
                    <a:pt x="13" y="3"/>
                  </a:cubicBezTo>
                  <a:cubicBezTo>
                    <a:pt x="89" y="71"/>
                    <a:pt x="89" y="71"/>
                    <a:pt x="89" y="71"/>
                  </a:cubicBezTo>
                  <a:cubicBezTo>
                    <a:pt x="90" y="73"/>
                    <a:pt x="91" y="75"/>
                    <a:pt x="91" y="76"/>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82" name="Freeform 68"/>
            <p:cNvSpPr>
              <a:spLocks/>
            </p:cNvSpPr>
            <p:nvPr/>
          </p:nvSpPr>
          <p:spPr bwMode="auto">
            <a:xfrm>
              <a:off x="7971053" y="2869066"/>
              <a:ext cx="205889" cy="70154"/>
            </a:xfrm>
            <a:custGeom>
              <a:avLst/>
              <a:gdLst>
                <a:gd name="T0" fmla="*/ 161 w 164"/>
                <a:gd name="T1" fmla="*/ 0 h 56"/>
                <a:gd name="T2" fmla="*/ 164 w 164"/>
                <a:gd name="T3" fmla="*/ 12 h 56"/>
                <a:gd name="T4" fmla="*/ 82 w 164"/>
                <a:gd name="T5" fmla="*/ 56 h 56"/>
                <a:gd name="T6" fmla="*/ 0 w 164"/>
                <a:gd name="T7" fmla="*/ 12 h 56"/>
                <a:gd name="T8" fmla="*/ 4 w 164"/>
                <a:gd name="T9" fmla="*/ 0 h 56"/>
                <a:gd name="T10" fmla="*/ 12 w 164"/>
                <a:gd name="T11" fmla="*/ 11 h 56"/>
                <a:gd name="T12" fmla="*/ 12 w 164"/>
                <a:gd name="T13" fmla="*/ 12 h 56"/>
                <a:gd name="T14" fmla="*/ 82 w 164"/>
                <a:gd name="T15" fmla="*/ 50 h 56"/>
                <a:gd name="T16" fmla="*/ 153 w 164"/>
                <a:gd name="T17" fmla="*/ 12 h 56"/>
                <a:gd name="T18" fmla="*/ 153 w 164"/>
                <a:gd name="T19" fmla="*/ 11 h 56"/>
                <a:gd name="T20" fmla="*/ 161 w 16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56">
                  <a:moveTo>
                    <a:pt x="161" y="0"/>
                  </a:moveTo>
                  <a:cubicBezTo>
                    <a:pt x="163" y="4"/>
                    <a:pt x="164" y="8"/>
                    <a:pt x="164" y="12"/>
                  </a:cubicBezTo>
                  <a:cubicBezTo>
                    <a:pt x="164" y="37"/>
                    <a:pt x="128" y="56"/>
                    <a:pt x="82" y="56"/>
                  </a:cubicBezTo>
                  <a:cubicBezTo>
                    <a:pt x="37" y="56"/>
                    <a:pt x="0" y="37"/>
                    <a:pt x="0" y="12"/>
                  </a:cubicBezTo>
                  <a:cubicBezTo>
                    <a:pt x="0" y="8"/>
                    <a:pt x="1" y="4"/>
                    <a:pt x="4" y="0"/>
                  </a:cubicBezTo>
                  <a:cubicBezTo>
                    <a:pt x="5" y="4"/>
                    <a:pt x="8" y="7"/>
                    <a:pt x="12" y="11"/>
                  </a:cubicBezTo>
                  <a:cubicBezTo>
                    <a:pt x="12" y="11"/>
                    <a:pt x="12" y="12"/>
                    <a:pt x="12" y="12"/>
                  </a:cubicBezTo>
                  <a:cubicBezTo>
                    <a:pt x="12" y="33"/>
                    <a:pt x="44" y="50"/>
                    <a:pt x="82" y="50"/>
                  </a:cubicBezTo>
                  <a:cubicBezTo>
                    <a:pt x="121" y="50"/>
                    <a:pt x="153" y="33"/>
                    <a:pt x="153" y="12"/>
                  </a:cubicBezTo>
                  <a:cubicBezTo>
                    <a:pt x="153" y="12"/>
                    <a:pt x="153" y="11"/>
                    <a:pt x="153" y="11"/>
                  </a:cubicBezTo>
                  <a:cubicBezTo>
                    <a:pt x="156" y="7"/>
                    <a:pt x="159" y="4"/>
                    <a:pt x="161"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83" name="Freeform 69"/>
            <p:cNvSpPr>
              <a:spLocks/>
            </p:cNvSpPr>
            <p:nvPr/>
          </p:nvSpPr>
          <p:spPr bwMode="auto">
            <a:xfrm>
              <a:off x="7971053" y="2933120"/>
              <a:ext cx="205889" cy="70154"/>
            </a:xfrm>
            <a:custGeom>
              <a:avLst/>
              <a:gdLst>
                <a:gd name="T0" fmla="*/ 161 w 164"/>
                <a:gd name="T1" fmla="*/ 0 h 56"/>
                <a:gd name="T2" fmla="*/ 164 w 164"/>
                <a:gd name="T3" fmla="*/ 12 h 56"/>
                <a:gd name="T4" fmla="*/ 82 w 164"/>
                <a:gd name="T5" fmla="*/ 56 h 56"/>
                <a:gd name="T6" fmla="*/ 0 w 164"/>
                <a:gd name="T7" fmla="*/ 12 h 56"/>
                <a:gd name="T8" fmla="*/ 4 w 164"/>
                <a:gd name="T9" fmla="*/ 0 h 56"/>
                <a:gd name="T10" fmla="*/ 12 w 164"/>
                <a:gd name="T11" fmla="*/ 10 h 56"/>
                <a:gd name="T12" fmla="*/ 12 w 164"/>
                <a:gd name="T13" fmla="*/ 12 h 56"/>
                <a:gd name="T14" fmla="*/ 82 w 164"/>
                <a:gd name="T15" fmla="*/ 50 h 56"/>
                <a:gd name="T16" fmla="*/ 153 w 164"/>
                <a:gd name="T17" fmla="*/ 12 h 56"/>
                <a:gd name="T18" fmla="*/ 153 w 164"/>
                <a:gd name="T19" fmla="*/ 10 h 56"/>
                <a:gd name="T20" fmla="*/ 161 w 164"/>
                <a:gd name="T2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56">
                  <a:moveTo>
                    <a:pt x="161" y="0"/>
                  </a:moveTo>
                  <a:cubicBezTo>
                    <a:pt x="163" y="4"/>
                    <a:pt x="164" y="8"/>
                    <a:pt x="164" y="12"/>
                  </a:cubicBezTo>
                  <a:cubicBezTo>
                    <a:pt x="164" y="36"/>
                    <a:pt x="128" y="56"/>
                    <a:pt x="82" y="56"/>
                  </a:cubicBezTo>
                  <a:cubicBezTo>
                    <a:pt x="37" y="56"/>
                    <a:pt x="0" y="36"/>
                    <a:pt x="0" y="12"/>
                  </a:cubicBezTo>
                  <a:cubicBezTo>
                    <a:pt x="0" y="8"/>
                    <a:pt x="1" y="4"/>
                    <a:pt x="4" y="0"/>
                  </a:cubicBezTo>
                  <a:cubicBezTo>
                    <a:pt x="5" y="4"/>
                    <a:pt x="8" y="7"/>
                    <a:pt x="12" y="10"/>
                  </a:cubicBezTo>
                  <a:cubicBezTo>
                    <a:pt x="12" y="11"/>
                    <a:pt x="12" y="11"/>
                    <a:pt x="12" y="12"/>
                  </a:cubicBezTo>
                  <a:cubicBezTo>
                    <a:pt x="12" y="33"/>
                    <a:pt x="44" y="50"/>
                    <a:pt x="82" y="50"/>
                  </a:cubicBezTo>
                  <a:cubicBezTo>
                    <a:pt x="121" y="50"/>
                    <a:pt x="153" y="33"/>
                    <a:pt x="153" y="12"/>
                  </a:cubicBezTo>
                  <a:cubicBezTo>
                    <a:pt x="153" y="11"/>
                    <a:pt x="153" y="11"/>
                    <a:pt x="153" y="10"/>
                  </a:cubicBezTo>
                  <a:cubicBezTo>
                    <a:pt x="156" y="7"/>
                    <a:pt x="159" y="4"/>
                    <a:pt x="161"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84" name="Freeform 70"/>
            <p:cNvSpPr>
              <a:spLocks/>
            </p:cNvSpPr>
            <p:nvPr/>
          </p:nvSpPr>
          <p:spPr bwMode="auto">
            <a:xfrm>
              <a:off x="7971053" y="3001749"/>
              <a:ext cx="205889" cy="71680"/>
            </a:xfrm>
            <a:custGeom>
              <a:avLst/>
              <a:gdLst>
                <a:gd name="T0" fmla="*/ 161 w 164"/>
                <a:gd name="T1" fmla="*/ 0 h 57"/>
                <a:gd name="T2" fmla="*/ 164 w 164"/>
                <a:gd name="T3" fmla="*/ 12 h 57"/>
                <a:gd name="T4" fmla="*/ 82 w 164"/>
                <a:gd name="T5" fmla="*/ 57 h 57"/>
                <a:gd name="T6" fmla="*/ 0 w 164"/>
                <a:gd name="T7" fmla="*/ 12 h 57"/>
                <a:gd name="T8" fmla="*/ 4 w 164"/>
                <a:gd name="T9" fmla="*/ 0 h 57"/>
                <a:gd name="T10" fmla="*/ 12 w 164"/>
                <a:gd name="T11" fmla="*/ 11 h 57"/>
                <a:gd name="T12" fmla="*/ 12 w 164"/>
                <a:gd name="T13" fmla="*/ 12 h 57"/>
                <a:gd name="T14" fmla="*/ 82 w 164"/>
                <a:gd name="T15" fmla="*/ 50 h 57"/>
                <a:gd name="T16" fmla="*/ 153 w 164"/>
                <a:gd name="T17" fmla="*/ 12 h 57"/>
                <a:gd name="T18" fmla="*/ 153 w 164"/>
                <a:gd name="T19" fmla="*/ 11 h 57"/>
                <a:gd name="T20" fmla="*/ 161 w 164"/>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57">
                  <a:moveTo>
                    <a:pt x="161" y="0"/>
                  </a:moveTo>
                  <a:cubicBezTo>
                    <a:pt x="163" y="4"/>
                    <a:pt x="164" y="8"/>
                    <a:pt x="164" y="12"/>
                  </a:cubicBezTo>
                  <a:cubicBezTo>
                    <a:pt x="164" y="37"/>
                    <a:pt x="128" y="57"/>
                    <a:pt x="82" y="57"/>
                  </a:cubicBezTo>
                  <a:cubicBezTo>
                    <a:pt x="37" y="57"/>
                    <a:pt x="0" y="37"/>
                    <a:pt x="0" y="12"/>
                  </a:cubicBezTo>
                  <a:cubicBezTo>
                    <a:pt x="0" y="8"/>
                    <a:pt x="1" y="4"/>
                    <a:pt x="4" y="0"/>
                  </a:cubicBezTo>
                  <a:cubicBezTo>
                    <a:pt x="5" y="4"/>
                    <a:pt x="8" y="8"/>
                    <a:pt x="12" y="11"/>
                  </a:cubicBezTo>
                  <a:cubicBezTo>
                    <a:pt x="12" y="11"/>
                    <a:pt x="12" y="12"/>
                    <a:pt x="12" y="12"/>
                  </a:cubicBezTo>
                  <a:cubicBezTo>
                    <a:pt x="12" y="33"/>
                    <a:pt x="44" y="50"/>
                    <a:pt x="82" y="50"/>
                  </a:cubicBezTo>
                  <a:cubicBezTo>
                    <a:pt x="121" y="50"/>
                    <a:pt x="153" y="33"/>
                    <a:pt x="153" y="12"/>
                  </a:cubicBezTo>
                  <a:cubicBezTo>
                    <a:pt x="153" y="12"/>
                    <a:pt x="153" y="11"/>
                    <a:pt x="153" y="11"/>
                  </a:cubicBezTo>
                  <a:cubicBezTo>
                    <a:pt x="156" y="8"/>
                    <a:pt x="159" y="4"/>
                    <a:pt x="161"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85" name="Freeform 71"/>
            <p:cNvSpPr>
              <a:spLocks/>
            </p:cNvSpPr>
            <p:nvPr/>
          </p:nvSpPr>
          <p:spPr bwMode="auto">
            <a:xfrm>
              <a:off x="8074760" y="2771460"/>
              <a:ext cx="102182" cy="109807"/>
            </a:xfrm>
            <a:custGeom>
              <a:avLst/>
              <a:gdLst>
                <a:gd name="T0" fmla="*/ 0 w 82"/>
                <a:gd name="T1" fmla="*/ 0 h 88"/>
                <a:gd name="T2" fmla="*/ 82 w 82"/>
                <a:gd name="T3" fmla="*/ 44 h 88"/>
                <a:gd name="T4" fmla="*/ 4 w 82"/>
                <a:gd name="T5" fmla="*/ 88 h 88"/>
                <a:gd name="T6" fmla="*/ 4 w 82"/>
                <a:gd name="T7" fmla="*/ 82 h 88"/>
                <a:gd name="T8" fmla="*/ 71 w 82"/>
                <a:gd name="T9" fmla="*/ 44 h 88"/>
                <a:gd name="T10" fmla="*/ 0 w 82"/>
                <a:gd name="T11" fmla="*/ 6 h 88"/>
                <a:gd name="T12" fmla="*/ 0 w 82"/>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82" h="88">
                  <a:moveTo>
                    <a:pt x="0" y="0"/>
                  </a:moveTo>
                  <a:cubicBezTo>
                    <a:pt x="46" y="0"/>
                    <a:pt x="82" y="19"/>
                    <a:pt x="82" y="44"/>
                  </a:cubicBezTo>
                  <a:cubicBezTo>
                    <a:pt x="82" y="68"/>
                    <a:pt x="48" y="87"/>
                    <a:pt x="4" y="88"/>
                  </a:cubicBezTo>
                  <a:cubicBezTo>
                    <a:pt x="4" y="82"/>
                    <a:pt x="4" y="82"/>
                    <a:pt x="4" y="82"/>
                  </a:cubicBezTo>
                  <a:cubicBezTo>
                    <a:pt x="41" y="81"/>
                    <a:pt x="71" y="64"/>
                    <a:pt x="71" y="44"/>
                  </a:cubicBezTo>
                  <a:cubicBezTo>
                    <a:pt x="71" y="23"/>
                    <a:pt x="39" y="6"/>
                    <a:pt x="0" y="6"/>
                  </a:cubicBezTo>
                  <a:lnTo>
                    <a:pt x="0" y="0"/>
                  </a:ln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86" name="Freeform 72"/>
            <p:cNvSpPr>
              <a:spLocks/>
            </p:cNvSpPr>
            <p:nvPr/>
          </p:nvSpPr>
          <p:spPr bwMode="auto">
            <a:xfrm>
              <a:off x="8001555" y="3163409"/>
              <a:ext cx="144885" cy="18301"/>
            </a:xfrm>
            <a:custGeom>
              <a:avLst/>
              <a:gdLst>
                <a:gd name="T0" fmla="*/ 109 w 116"/>
                <a:gd name="T1" fmla="*/ 0 h 14"/>
                <a:gd name="T2" fmla="*/ 116 w 116"/>
                <a:gd name="T3" fmla="*/ 7 h 14"/>
                <a:gd name="T4" fmla="*/ 109 w 116"/>
                <a:gd name="T5" fmla="*/ 14 h 14"/>
                <a:gd name="T6" fmla="*/ 7 w 116"/>
                <a:gd name="T7" fmla="*/ 14 h 14"/>
                <a:gd name="T8" fmla="*/ 0 w 116"/>
                <a:gd name="T9" fmla="*/ 7 h 14"/>
                <a:gd name="T10" fmla="*/ 2 w 116"/>
                <a:gd name="T11" fmla="*/ 2 h 14"/>
                <a:gd name="T12" fmla="*/ 7 w 116"/>
                <a:gd name="T13" fmla="*/ 0 h 14"/>
                <a:gd name="T14" fmla="*/ 109 w 11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4">
                  <a:moveTo>
                    <a:pt x="109" y="0"/>
                  </a:moveTo>
                  <a:cubicBezTo>
                    <a:pt x="113" y="0"/>
                    <a:pt x="116" y="3"/>
                    <a:pt x="116" y="7"/>
                  </a:cubicBezTo>
                  <a:cubicBezTo>
                    <a:pt x="116" y="11"/>
                    <a:pt x="113" y="14"/>
                    <a:pt x="109" y="14"/>
                  </a:cubicBezTo>
                  <a:cubicBezTo>
                    <a:pt x="7" y="14"/>
                    <a:pt x="7" y="14"/>
                    <a:pt x="7" y="14"/>
                  </a:cubicBezTo>
                  <a:cubicBezTo>
                    <a:pt x="3" y="14"/>
                    <a:pt x="0" y="11"/>
                    <a:pt x="0" y="7"/>
                  </a:cubicBezTo>
                  <a:cubicBezTo>
                    <a:pt x="0" y="5"/>
                    <a:pt x="1" y="3"/>
                    <a:pt x="2" y="2"/>
                  </a:cubicBezTo>
                  <a:cubicBezTo>
                    <a:pt x="4" y="1"/>
                    <a:pt x="5" y="0"/>
                    <a:pt x="7" y="0"/>
                  </a:cubicBezTo>
                  <a:lnTo>
                    <a:pt x="109" y="0"/>
                  </a:ln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87" name="Freeform 73"/>
            <p:cNvSpPr>
              <a:spLocks/>
            </p:cNvSpPr>
            <p:nvPr/>
          </p:nvSpPr>
          <p:spPr bwMode="auto">
            <a:xfrm>
              <a:off x="7971053" y="2771461"/>
              <a:ext cx="108283" cy="109807"/>
            </a:xfrm>
            <a:custGeom>
              <a:avLst/>
              <a:gdLst>
                <a:gd name="T0" fmla="*/ 86 w 86"/>
                <a:gd name="T1" fmla="*/ 82 h 88"/>
                <a:gd name="T2" fmla="*/ 86 w 86"/>
                <a:gd name="T3" fmla="*/ 88 h 88"/>
                <a:gd name="T4" fmla="*/ 82 w 86"/>
                <a:gd name="T5" fmla="*/ 88 h 88"/>
                <a:gd name="T6" fmla="*/ 0 w 86"/>
                <a:gd name="T7" fmla="*/ 44 h 88"/>
                <a:gd name="T8" fmla="*/ 82 w 86"/>
                <a:gd name="T9" fmla="*/ 0 h 88"/>
                <a:gd name="T10" fmla="*/ 82 w 86"/>
                <a:gd name="T11" fmla="*/ 0 h 88"/>
                <a:gd name="T12" fmla="*/ 82 w 86"/>
                <a:gd name="T13" fmla="*/ 6 h 88"/>
                <a:gd name="T14" fmla="*/ 12 w 86"/>
                <a:gd name="T15" fmla="*/ 44 h 88"/>
                <a:gd name="T16" fmla="*/ 82 w 86"/>
                <a:gd name="T17" fmla="*/ 82 h 88"/>
                <a:gd name="T18" fmla="*/ 86 w 86"/>
                <a:gd name="T19" fmla="*/ 8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8">
                  <a:moveTo>
                    <a:pt x="86" y="82"/>
                  </a:moveTo>
                  <a:cubicBezTo>
                    <a:pt x="86" y="88"/>
                    <a:pt x="86" y="88"/>
                    <a:pt x="86" y="88"/>
                  </a:cubicBezTo>
                  <a:cubicBezTo>
                    <a:pt x="85" y="88"/>
                    <a:pt x="84" y="88"/>
                    <a:pt x="82" y="88"/>
                  </a:cubicBezTo>
                  <a:cubicBezTo>
                    <a:pt x="37" y="88"/>
                    <a:pt x="0" y="68"/>
                    <a:pt x="0" y="44"/>
                  </a:cubicBezTo>
                  <a:cubicBezTo>
                    <a:pt x="0" y="19"/>
                    <a:pt x="37" y="0"/>
                    <a:pt x="82" y="0"/>
                  </a:cubicBezTo>
                  <a:cubicBezTo>
                    <a:pt x="82" y="0"/>
                    <a:pt x="82" y="0"/>
                    <a:pt x="82" y="0"/>
                  </a:cubicBezTo>
                  <a:cubicBezTo>
                    <a:pt x="82" y="6"/>
                    <a:pt x="82" y="6"/>
                    <a:pt x="82" y="6"/>
                  </a:cubicBezTo>
                  <a:cubicBezTo>
                    <a:pt x="44" y="6"/>
                    <a:pt x="12" y="23"/>
                    <a:pt x="12" y="44"/>
                  </a:cubicBezTo>
                  <a:cubicBezTo>
                    <a:pt x="12" y="65"/>
                    <a:pt x="44" y="82"/>
                    <a:pt x="82" y="82"/>
                  </a:cubicBezTo>
                  <a:cubicBezTo>
                    <a:pt x="84" y="82"/>
                    <a:pt x="85" y="82"/>
                    <a:pt x="86" y="82"/>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88" name="Freeform 74"/>
            <p:cNvSpPr>
              <a:spLocks/>
            </p:cNvSpPr>
            <p:nvPr/>
          </p:nvSpPr>
          <p:spPr bwMode="auto">
            <a:xfrm>
              <a:off x="7719411" y="3152735"/>
              <a:ext cx="271468" cy="93031"/>
            </a:xfrm>
            <a:custGeom>
              <a:avLst/>
              <a:gdLst>
                <a:gd name="T0" fmla="*/ 213 w 217"/>
                <a:gd name="T1" fmla="*/ 0 h 74"/>
                <a:gd name="T2" fmla="*/ 217 w 217"/>
                <a:gd name="T3" fmla="*/ 16 h 74"/>
                <a:gd name="T4" fmla="*/ 109 w 217"/>
                <a:gd name="T5" fmla="*/ 74 h 74"/>
                <a:gd name="T6" fmla="*/ 0 w 217"/>
                <a:gd name="T7" fmla="*/ 16 h 74"/>
                <a:gd name="T8" fmla="*/ 4 w 217"/>
                <a:gd name="T9" fmla="*/ 0 h 74"/>
                <a:gd name="T10" fmla="*/ 16 w 217"/>
                <a:gd name="T11" fmla="*/ 14 h 74"/>
                <a:gd name="T12" fmla="*/ 16 w 217"/>
                <a:gd name="T13" fmla="*/ 16 h 74"/>
                <a:gd name="T14" fmla="*/ 109 w 217"/>
                <a:gd name="T15" fmla="*/ 66 h 74"/>
                <a:gd name="T16" fmla="*/ 202 w 217"/>
                <a:gd name="T17" fmla="*/ 16 h 74"/>
                <a:gd name="T18" fmla="*/ 202 w 217"/>
                <a:gd name="T19" fmla="*/ 14 h 74"/>
                <a:gd name="T20" fmla="*/ 213 w 217"/>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4">
                  <a:moveTo>
                    <a:pt x="213" y="0"/>
                  </a:moveTo>
                  <a:cubicBezTo>
                    <a:pt x="216" y="5"/>
                    <a:pt x="217" y="10"/>
                    <a:pt x="217" y="16"/>
                  </a:cubicBezTo>
                  <a:cubicBezTo>
                    <a:pt x="217" y="48"/>
                    <a:pt x="169" y="74"/>
                    <a:pt x="109" y="74"/>
                  </a:cubicBezTo>
                  <a:cubicBezTo>
                    <a:pt x="49" y="74"/>
                    <a:pt x="0" y="48"/>
                    <a:pt x="0" y="16"/>
                  </a:cubicBezTo>
                  <a:cubicBezTo>
                    <a:pt x="0" y="10"/>
                    <a:pt x="2" y="5"/>
                    <a:pt x="4" y="0"/>
                  </a:cubicBezTo>
                  <a:cubicBezTo>
                    <a:pt x="7" y="5"/>
                    <a:pt x="11" y="10"/>
                    <a:pt x="16" y="14"/>
                  </a:cubicBezTo>
                  <a:cubicBezTo>
                    <a:pt x="16" y="15"/>
                    <a:pt x="16" y="15"/>
                    <a:pt x="16" y="16"/>
                  </a:cubicBezTo>
                  <a:cubicBezTo>
                    <a:pt x="16" y="43"/>
                    <a:pt x="57" y="66"/>
                    <a:pt x="109" y="66"/>
                  </a:cubicBezTo>
                  <a:cubicBezTo>
                    <a:pt x="160" y="66"/>
                    <a:pt x="202" y="43"/>
                    <a:pt x="202" y="16"/>
                  </a:cubicBezTo>
                  <a:cubicBezTo>
                    <a:pt x="202" y="15"/>
                    <a:pt x="202" y="15"/>
                    <a:pt x="202" y="14"/>
                  </a:cubicBezTo>
                  <a:cubicBezTo>
                    <a:pt x="207" y="10"/>
                    <a:pt x="210" y="5"/>
                    <a:pt x="213"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89" name="Freeform 75"/>
            <p:cNvSpPr>
              <a:spLocks/>
            </p:cNvSpPr>
            <p:nvPr/>
          </p:nvSpPr>
          <p:spPr bwMode="auto">
            <a:xfrm>
              <a:off x="7719411" y="3236614"/>
              <a:ext cx="271468" cy="93031"/>
            </a:xfrm>
            <a:custGeom>
              <a:avLst/>
              <a:gdLst>
                <a:gd name="T0" fmla="*/ 213 w 217"/>
                <a:gd name="T1" fmla="*/ 0 h 74"/>
                <a:gd name="T2" fmla="*/ 217 w 217"/>
                <a:gd name="T3" fmla="*/ 16 h 74"/>
                <a:gd name="T4" fmla="*/ 109 w 217"/>
                <a:gd name="T5" fmla="*/ 74 h 74"/>
                <a:gd name="T6" fmla="*/ 0 w 217"/>
                <a:gd name="T7" fmla="*/ 16 h 74"/>
                <a:gd name="T8" fmla="*/ 4 w 217"/>
                <a:gd name="T9" fmla="*/ 0 h 74"/>
                <a:gd name="T10" fmla="*/ 16 w 217"/>
                <a:gd name="T11" fmla="*/ 14 h 74"/>
                <a:gd name="T12" fmla="*/ 16 w 217"/>
                <a:gd name="T13" fmla="*/ 16 h 74"/>
                <a:gd name="T14" fmla="*/ 109 w 217"/>
                <a:gd name="T15" fmla="*/ 66 h 74"/>
                <a:gd name="T16" fmla="*/ 202 w 217"/>
                <a:gd name="T17" fmla="*/ 16 h 74"/>
                <a:gd name="T18" fmla="*/ 202 w 217"/>
                <a:gd name="T19" fmla="*/ 14 h 74"/>
                <a:gd name="T20" fmla="*/ 213 w 217"/>
                <a:gd name="T2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4">
                  <a:moveTo>
                    <a:pt x="213" y="0"/>
                  </a:moveTo>
                  <a:cubicBezTo>
                    <a:pt x="216" y="5"/>
                    <a:pt x="217" y="10"/>
                    <a:pt x="217" y="16"/>
                  </a:cubicBezTo>
                  <a:cubicBezTo>
                    <a:pt x="217" y="48"/>
                    <a:pt x="169" y="74"/>
                    <a:pt x="109" y="74"/>
                  </a:cubicBezTo>
                  <a:cubicBezTo>
                    <a:pt x="49" y="74"/>
                    <a:pt x="0" y="48"/>
                    <a:pt x="0" y="16"/>
                  </a:cubicBezTo>
                  <a:cubicBezTo>
                    <a:pt x="0" y="10"/>
                    <a:pt x="2" y="5"/>
                    <a:pt x="4" y="0"/>
                  </a:cubicBezTo>
                  <a:cubicBezTo>
                    <a:pt x="7" y="5"/>
                    <a:pt x="11" y="10"/>
                    <a:pt x="16" y="14"/>
                  </a:cubicBezTo>
                  <a:cubicBezTo>
                    <a:pt x="16" y="15"/>
                    <a:pt x="16" y="15"/>
                    <a:pt x="16" y="16"/>
                  </a:cubicBezTo>
                  <a:cubicBezTo>
                    <a:pt x="16" y="44"/>
                    <a:pt x="57" y="66"/>
                    <a:pt x="109" y="66"/>
                  </a:cubicBezTo>
                  <a:cubicBezTo>
                    <a:pt x="160" y="66"/>
                    <a:pt x="202" y="44"/>
                    <a:pt x="202" y="16"/>
                  </a:cubicBezTo>
                  <a:cubicBezTo>
                    <a:pt x="202" y="15"/>
                    <a:pt x="202" y="15"/>
                    <a:pt x="202" y="14"/>
                  </a:cubicBezTo>
                  <a:cubicBezTo>
                    <a:pt x="207" y="10"/>
                    <a:pt x="210" y="5"/>
                    <a:pt x="213"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90" name="Freeform 76"/>
            <p:cNvSpPr>
              <a:spLocks/>
            </p:cNvSpPr>
            <p:nvPr/>
          </p:nvSpPr>
          <p:spPr bwMode="auto">
            <a:xfrm>
              <a:off x="7719412" y="3328117"/>
              <a:ext cx="271468" cy="94556"/>
            </a:xfrm>
            <a:custGeom>
              <a:avLst/>
              <a:gdLst>
                <a:gd name="T0" fmla="*/ 213 w 217"/>
                <a:gd name="T1" fmla="*/ 0 h 75"/>
                <a:gd name="T2" fmla="*/ 217 w 217"/>
                <a:gd name="T3" fmla="*/ 16 h 75"/>
                <a:gd name="T4" fmla="*/ 109 w 217"/>
                <a:gd name="T5" fmla="*/ 75 h 75"/>
                <a:gd name="T6" fmla="*/ 0 w 217"/>
                <a:gd name="T7" fmla="*/ 16 h 75"/>
                <a:gd name="T8" fmla="*/ 4 w 217"/>
                <a:gd name="T9" fmla="*/ 0 h 75"/>
                <a:gd name="T10" fmla="*/ 16 w 217"/>
                <a:gd name="T11" fmla="*/ 14 h 75"/>
                <a:gd name="T12" fmla="*/ 16 w 217"/>
                <a:gd name="T13" fmla="*/ 16 h 75"/>
                <a:gd name="T14" fmla="*/ 109 w 217"/>
                <a:gd name="T15" fmla="*/ 66 h 75"/>
                <a:gd name="T16" fmla="*/ 202 w 217"/>
                <a:gd name="T17" fmla="*/ 16 h 75"/>
                <a:gd name="T18" fmla="*/ 202 w 217"/>
                <a:gd name="T19" fmla="*/ 14 h 75"/>
                <a:gd name="T20" fmla="*/ 213 w 217"/>
                <a:gd name="T2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5">
                  <a:moveTo>
                    <a:pt x="213" y="0"/>
                  </a:moveTo>
                  <a:cubicBezTo>
                    <a:pt x="216" y="5"/>
                    <a:pt x="217" y="11"/>
                    <a:pt x="217" y="16"/>
                  </a:cubicBezTo>
                  <a:cubicBezTo>
                    <a:pt x="217" y="48"/>
                    <a:pt x="169" y="75"/>
                    <a:pt x="109" y="75"/>
                  </a:cubicBezTo>
                  <a:cubicBezTo>
                    <a:pt x="49" y="75"/>
                    <a:pt x="0" y="48"/>
                    <a:pt x="0" y="16"/>
                  </a:cubicBezTo>
                  <a:cubicBezTo>
                    <a:pt x="0" y="11"/>
                    <a:pt x="2" y="5"/>
                    <a:pt x="4" y="0"/>
                  </a:cubicBezTo>
                  <a:cubicBezTo>
                    <a:pt x="7" y="5"/>
                    <a:pt x="11" y="10"/>
                    <a:pt x="16" y="14"/>
                  </a:cubicBezTo>
                  <a:cubicBezTo>
                    <a:pt x="16" y="15"/>
                    <a:pt x="16" y="15"/>
                    <a:pt x="16" y="16"/>
                  </a:cubicBezTo>
                  <a:cubicBezTo>
                    <a:pt x="16" y="44"/>
                    <a:pt x="57" y="66"/>
                    <a:pt x="109" y="66"/>
                  </a:cubicBezTo>
                  <a:cubicBezTo>
                    <a:pt x="160" y="66"/>
                    <a:pt x="202" y="44"/>
                    <a:pt x="202" y="16"/>
                  </a:cubicBezTo>
                  <a:cubicBezTo>
                    <a:pt x="202" y="15"/>
                    <a:pt x="202" y="15"/>
                    <a:pt x="202" y="14"/>
                  </a:cubicBezTo>
                  <a:cubicBezTo>
                    <a:pt x="207" y="10"/>
                    <a:pt x="210" y="5"/>
                    <a:pt x="213"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91" name="Freeform 77"/>
            <p:cNvSpPr>
              <a:spLocks/>
            </p:cNvSpPr>
            <p:nvPr/>
          </p:nvSpPr>
          <p:spPr bwMode="auto">
            <a:xfrm>
              <a:off x="7858197" y="2902616"/>
              <a:ext cx="114383" cy="105232"/>
            </a:xfrm>
            <a:custGeom>
              <a:avLst/>
              <a:gdLst>
                <a:gd name="T0" fmla="*/ 88 w 91"/>
                <a:gd name="T1" fmla="*/ 4 h 84"/>
                <a:gd name="T2" fmla="*/ 88 w 91"/>
                <a:gd name="T3" fmla="*/ 14 h 84"/>
                <a:gd name="T4" fmla="*/ 12 w 91"/>
                <a:gd name="T5" fmla="*/ 82 h 84"/>
                <a:gd name="T6" fmla="*/ 2 w 91"/>
                <a:gd name="T7" fmla="*/ 81 h 84"/>
                <a:gd name="T8" fmla="*/ 0 w 91"/>
                <a:gd name="T9" fmla="*/ 76 h 84"/>
                <a:gd name="T10" fmla="*/ 2 w 91"/>
                <a:gd name="T11" fmla="*/ 71 h 84"/>
                <a:gd name="T12" fmla="*/ 78 w 91"/>
                <a:gd name="T13" fmla="*/ 3 h 84"/>
                <a:gd name="T14" fmla="*/ 88 w 91"/>
                <a:gd name="T15" fmla="*/ 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84">
                  <a:moveTo>
                    <a:pt x="88" y="4"/>
                  </a:moveTo>
                  <a:cubicBezTo>
                    <a:pt x="91" y="6"/>
                    <a:pt x="91" y="11"/>
                    <a:pt x="88" y="14"/>
                  </a:cubicBezTo>
                  <a:cubicBezTo>
                    <a:pt x="12" y="82"/>
                    <a:pt x="12" y="82"/>
                    <a:pt x="12" y="82"/>
                  </a:cubicBezTo>
                  <a:cubicBezTo>
                    <a:pt x="9" y="84"/>
                    <a:pt x="5" y="84"/>
                    <a:pt x="2" y="81"/>
                  </a:cubicBezTo>
                  <a:cubicBezTo>
                    <a:pt x="1" y="80"/>
                    <a:pt x="0" y="78"/>
                    <a:pt x="0" y="76"/>
                  </a:cubicBezTo>
                  <a:cubicBezTo>
                    <a:pt x="0" y="75"/>
                    <a:pt x="1" y="73"/>
                    <a:pt x="2" y="71"/>
                  </a:cubicBezTo>
                  <a:cubicBezTo>
                    <a:pt x="78" y="3"/>
                    <a:pt x="78" y="3"/>
                    <a:pt x="78" y="3"/>
                  </a:cubicBezTo>
                  <a:cubicBezTo>
                    <a:pt x="81" y="0"/>
                    <a:pt x="86" y="1"/>
                    <a:pt x="88" y="4"/>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92" name="Freeform 78"/>
            <p:cNvSpPr>
              <a:spLocks noEditPoints="1"/>
            </p:cNvSpPr>
            <p:nvPr/>
          </p:nvSpPr>
          <p:spPr bwMode="auto">
            <a:xfrm>
              <a:off x="7719415" y="3021569"/>
              <a:ext cx="271468" cy="147935"/>
            </a:xfrm>
            <a:custGeom>
              <a:avLst/>
              <a:gdLst>
                <a:gd name="T0" fmla="*/ 109 w 217"/>
                <a:gd name="T1" fmla="*/ 0 h 117"/>
                <a:gd name="T2" fmla="*/ 217 w 217"/>
                <a:gd name="T3" fmla="*/ 59 h 117"/>
                <a:gd name="T4" fmla="*/ 109 w 217"/>
                <a:gd name="T5" fmla="*/ 117 h 117"/>
                <a:gd name="T6" fmla="*/ 0 w 217"/>
                <a:gd name="T7" fmla="*/ 59 h 117"/>
                <a:gd name="T8" fmla="*/ 109 w 217"/>
                <a:gd name="T9" fmla="*/ 0 h 117"/>
                <a:gd name="T10" fmla="*/ 202 w 217"/>
                <a:gd name="T11" fmla="*/ 59 h 117"/>
                <a:gd name="T12" fmla="*/ 109 w 217"/>
                <a:gd name="T13" fmla="*/ 8 h 117"/>
                <a:gd name="T14" fmla="*/ 16 w 217"/>
                <a:gd name="T15" fmla="*/ 59 h 117"/>
                <a:gd name="T16" fmla="*/ 109 w 217"/>
                <a:gd name="T17" fmla="*/ 109 h 117"/>
                <a:gd name="T18" fmla="*/ 202 w 217"/>
                <a:gd name="T19"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117">
                  <a:moveTo>
                    <a:pt x="109" y="0"/>
                  </a:moveTo>
                  <a:cubicBezTo>
                    <a:pt x="169" y="0"/>
                    <a:pt x="217" y="26"/>
                    <a:pt x="217" y="59"/>
                  </a:cubicBezTo>
                  <a:cubicBezTo>
                    <a:pt x="217" y="91"/>
                    <a:pt x="169" y="117"/>
                    <a:pt x="109" y="117"/>
                  </a:cubicBezTo>
                  <a:cubicBezTo>
                    <a:pt x="49" y="117"/>
                    <a:pt x="0" y="91"/>
                    <a:pt x="0" y="59"/>
                  </a:cubicBezTo>
                  <a:cubicBezTo>
                    <a:pt x="0" y="26"/>
                    <a:pt x="49" y="0"/>
                    <a:pt x="109" y="0"/>
                  </a:cubicBezTo>
                  <a:close/>
                  <a:moveTo>
                    <a:pt x="202" y="59"/>
                  </a:moveTo>
                  <a:cubicBezTo>
                    <a:pt x="202" y="31"/>
                    <a:pt x="160" y="8"/>
                    <a:pt x="109" y="8"/>
                  </a:cubicBezTo>
                  <a:cubicBezTo>
                    <a:pt x="57" y="8"/>
                    <a:pt x="16" y="31"/>
                    <a:pt x="16" y="59"/>
                  </a:cubicBezTo>
                  <a:cubicBezTo>
                    <a:pt x="16" y="86"/>
                    <a:pt x="57" y="109"/>
                    <a:pt x="109" y="109"/>
                  </a:cubicBezTo>
                  <a:cubicBezTo>
                    <a:pt x="160" y="109"/>
                    <a:pt x="202" y="86"/>
                    <a:pt x="202" y="59"/>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93" name="Oval 79"/>
            <p:cNvSpPr>
              <a:spLocks noChangeArrowheads="1"/>
            </p:cNvSpPr>
            <p:nvPr/>
          </p:nvSpPr>
          <p:spPr bwMode="auto">
            <a:xfrm>
              <a:off x="8202874" y="3045969"/>
              <a:ext cx="183012" cy="99132"/>
            </a:xfrm>
            <a:prstGeom prst="ellipse">
              <a:avLst/>
            </a:pr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94" name="Oval 80"/>
            <p:cNvSpPr>
              <a:spLocks noChangeArrowheads="1"/>
            </p:cNvSpPr>
            <p:nvPr/>
          </p:nvSpPr>
          <p:spPr bwMode="auto">
            <a:xfrm>
              <a:off x="8010707" y="2791284"/>
              <a:ext cx="128108" cy="68630"/>
            </a:xfrm>
            <a:prstGeom prst="ellipse">
              <a:avLst/>
            </a:pr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sp>
          <p:nvSpPr>
            <p:cNvPr id="195" name="Oval 81"/>
            <p:cNvSpPr>
              <a:spLocks noChangeArrowheads="1"/>
            </p:cNvSpPr>
            <p:nvPr/>
          </p:nvSpPr>
          <p:spPr bwMode="auto">
            <a:xfrm>
              <a:off x="7763637" y="3045990"/>
              <a:ext cx="183012" cy="99132"/>
            </a:xfrm>
            <a:prstGeom prst="ellipse">
              <a:avLst/>
            </a:prstGeom>
            <a:grpFill/>
            <a:ln>
              <a:noFill/>
            </a:ln>
            <a:effectLst/>
            <a:extLst/>
          </p:spPr>
          <p:txBody>
            <a:bodyPr vert="horz" wrap="square" lIns="91440" tIns="45720" rIns="91440" bIns="45720" numCol="1" anchor="t" anchorCtr="0" compatLnSpc="1">
              <a:prstTxWarp prst="textNoShape">
                <a:avLst/>
              </a:prstTxWarp>
            </a:bodyPr>
            <a:lstStyle/>
            <a:p>
              <a:endParaRPr lang="en-US" sz="1050" b="1" dirty="0"/>
            </a:p>
          </p:txBody>
        </p:sp>
      </p:grpSp>
      <p:pic>
        <p:nvPicPr>
          <p:cNvPr id="196" name="Picture 19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0267" y="4423437"/>
            <a:ext cx="228602" cy="437702"/>
          </a:xfrm>
          <a:prstGeom prst="rect">
            <a:avLst/>
          </a:prstGeom>
          <a:solidFill>
            <a:schemeClr val="bg2"/>
          </a:solidFill>
        </p:spPr>
      </p:pic>
      <p:pic>
        <p:nvPicPr>
          <p:cNvPr id="197" name="Picture 1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6788" y="4423437"/>
            <a:ext cx="228602" cy="437702"/>
          </a:xfrm>
          <a:prstGeom prst="rect">
            <a:avLst/>
          </a:prstGeom>
          <a:solidFill>
            <a:schemeClr val="bg2"/>
          </a:solidFill>
        </p:spPr>
      </p:pic>
      <p:pic>
        <p:nvPicPr>
          <p:cNvPr id="198" name="Picture 19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98815" y="4423437"/>
            <a:ext cx="228602" cy="437702"/>
          </a:xfrm>
          <a:prstGeom prst="rect">
            <a:avLst/>
          </a:prstGeom>
          <a:solidFill>
            <a:schemeClr val="bg2"/>
          </a:solidFill>
        </p:spPr>
      </p:pic>
      <p:pic>
        <p:nvPicPr>
          <p:cNvPr id="199" name="Picture 19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5336" y="4423437"/>
            <a:ext cx="228602" cy="437702"/>
          </a:xfrm>
          <a:prstGeom prst="rect">
            <a:avLst/>
          </a:prstGeom>
          <a:solidFill>
            <a:schemeClr val="bg2"/>
          </a:solidFill>
        </p:spPr>
      </p:pic>
      <p:sp>
        <p:nvSpPr>
          <p:cNvPr id="10" name="TextBox 9"/>
          <p:cNvSpPr txBox="1"/>
          <p:nvPr/>
        </p:nvSpPr>
        <p:spPr>
          <a:xfrm>
            <a:off x="1277558" y="630380"/>
            <a:ext cx="1170449" cy="286232"/>
          </a:xfrm>
          <a:prstGeom prst="rect">
            <a:avLst/>
          </a:prstGeom>
          <a:noFill/>
        </p:spPr>
        <p:txBody>
          <a:bodyPr wrap="none" rtlCol="0">
            <a:spAutoFit/>
          </a:bodyPr>
          <a:lstStyle/>
          <a:p>
            <a:pPr>
              <a:lnSpc>
                <a:spcPct val="90000"/>
              </a:lnSpc>
              <a:spcBef>
                <a:spcPts val="600"/>
              </a:spcBef>
              <a:spcAft>
                <a:spcPts val="0"/>
              </a:spcAft>
              <a:buClr>
                <a:schemeClr val="bg1"/>
              </a:buClr>
            </a:pPr>
            <a:r>
              <a:rPr lang="en-US" sz="1400" smtClean="0">
                <a:solidFill>
                  <a:schemeClr val="tx2"/>
                </a:solidFill>
                <a:latin typeface="+mn-lt"/>
              </a:rPr>
              <a:t>SERVER #1</a:t>
            </a:r>
            <a:endParaRPr lang="en-US" sz="1400" dirty="0" smtClean="0">
              <a:solidFill>
                <a:schemeClr val="tx2"/>
              </a:solidFill>
              <a:latin typeface="+mn-lt"/>
            </a:endParaRPr>
          </a:p>
        </p:txBody>
      </p:sp>
      <p:sp>
        <p:nvSpPr>
          <p:cNvPr id="200" name="TextBox 199"/>
          <p:cNvSpPr txBox="1"/>
          <p:nvPr/>
        </p:nvSpPr>
        <p:spPr>
          <a:xfrm>
            <a:off x="3768029" y="631723"/>
            <a:ext cx="1170449" cy="286232"/>
          </a:xfrm>
          <a:prstGeom prst="rect">
            <a:avLst/>
          </a:prstGeom>
          <a:noFill/>
        </p:spPr>
        <p:txBody>
          <a:bodyPr wrap="none" rtlCol="0">
            <a:spAutoFit/>
          </a:bodyPr>
          <a:lstStyle/>
          <a:p>
            <a:pPr>
              <a:lnSpc>
                <a:spcPct val="90000"/>
              </a:lnSpc>
              <a:spcBef>
                <a:spcPts val="600"/>
              </a:spcBef>
              <a:spcAft>
                <a:spcPts val="0"/>
              </a:spcAft>
              <a:buClr>
                <a:schemeClr val="bg1"/>
              </a:buClr>
            </a:pPr>
            <a:r>
              <a:rPr lang="en-US" sz="1400" smtClean="0">
                <a:solidFill>
                  <a:schemeClr val="tx2"/>
                </a:solidFill>
                <a:latin typeface="+mn-lt"/>
              </a:rPr>
              <a:t>SERVER #2</a:t>
            </a:r>
            <a:endParaRPr lang="en-US" sz="1400" dirty="0" smtClean="0">
              <a:solidFill>
                <a:schemeClr val="tx2"/>
              </a:solidFill>
              <a:latin typeface="+mn-lt"/>
            </a:endParaRPr>
          </a:p>
        </p:txBody>
      </p:sp>
      <p:sp>
        <p:nvSpPr>
          <p:cNvPr id="201" name="TextBox 200"/>
          <p:cNvSpPr txBox="1"/>
          <p:nvPr/>
        </p:nvSpPr>
        <p:spPr>
          <a:xfrm>
            <a:off x="6653773" y="637134"/>
            <a:ext cx="1200906" cy="286232"/>
          </a:xfrm>
          <a:prstGeom prst="rect">
            <a:avLst/>
          </a:prstGeom>
          <a:noFill/>
        </p:spPr>
        <p:txBody>
          <a:bodyPr wrap="none" rtlCol="0">
            <a:spAutoFit/>
          </a:bodyPr>
          <a:lstStyle/>
          <a:p>
            <a:pPr>
              <a:lnSpc>
                <a:spcPct val="90000"/>
              </a:lnSpc>
              <a:spcBef>
                <a:spcPts val="600"/>
              </a:spcBef>
              <a:spcAft>
                <a:spcPts val="0"/>
              </a:spcAft>
              <a:buClr>
                <a:schemeClr val="bg1"/>
              </a:buClr>
            </a:pPr>
            <a:r>
              <a:rPr lang="en-US" sz="1400" smtClean="0">
                <a:solidFill>
                  <a:schemeClr val="tx2"/>
                </a:solidFill>
                <a:latin typeface="+mn-lt"/>
              </a:rPr>
              <a:t>SERVER #N</a:t>
            </a:r>
            <a:endParaRPr lang="en-US" sz="1400" dirty="0" smtClean="0">
              <a:solidFill>
                <a:schemeClr val="tx2"/>
              </a:solidFill>
              <a:latin typeface="+mn-lt"/>
            </a:endParaRPr>
          </a:p>
        </p:txBody>
      </p:sp>
    </p:spTree>
    <p:extLst>
      <p:ext uri="{BB962C8B-B14F-4D97-AF65-F5344CB8AC3E}">
        <p14:creationId xmlns:p14="http://schemas.microsoft.com/office/powerpoint/2010/main" val="111351286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wipe(left)">
                                      <p:cBhvr>
                                        <p:cTn id="19" dur="500"/>
                                        <p:tgtEl>
                                          <p:spTgt spid="106"/>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0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wipe(left)">
                                      <p:cBhvr>
                                        <p:cTn id="26" dur="500"/>
                                        <p:tgtEl>
                                          <p:spTgt spid="1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animEffect transition="in" filter="wipe(left)">
                                      <p:cBhvr>
                                        <p:cTn id="29" dur="500"/>
                                        <p:tgtEl>
                                          <p:spTgt spid="11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wipe(left)">
                                      <p:cBhvr>
                                        <p:cTn id="32" dur="500"/>
                                        <p:tgtEl>
                                          <p:spTgt spid="11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wipe(left)">
                                      <p:cBhvr>
                                        <p:cTn id="35" dur="500"/>
                                        <p:tgtEl>
                                          <p:spTgt spid="11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wipe(left)">
                                      <p:cBhvr>
                                        <p:cTn id="38" dur="500"/>
                                        <p:tgtEl>
                                          <p:spTgt spid="10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2" grpId="0" animBg="1"/>
      <p:bldP spid="103" grpId="0" animBg="1"/>
      <p:bldP spid="104" grpId="0" animBg="1"/>
      <p:bldP spid="105" grpId="0" animBg="1"/>
      <p:bldP spid="115" grpId="0" animBg="1"/>
      <p:bldP spid="116" grpId="0" animBg="1"/>
      <p:bldP spid="117" grpId="0" animBg="1"/>
      <p:bldP spid="118" grpId="0" animBg="1"/>
      <p:bldP spid="119" grpId="0" animBg="1"/>
      <p:bldP spid="124" grpId="0" animBg="1"/>
      <p:bldP spid="175" grpId="0" animBg="1"/>
      <p:bldP spid="20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1218" y="1015954"/>
            <a:ext cx="3776785" cy="3776785"/>
          </a:xfrm>
          <a:prstGeom prst="rect">
            <a:avLst/>
          </a:prstGeom>
          <a:ln>
            <a:noFill/>
          </a:ln>
        </p:spPr>
      </p:pic>
      <p:sp>
        <p:nvSpPr>
          <p:cNvPr id="8" name="Rounded Rectangle 7"/>
          <p:cNvSpPr/>
          <p:nvPr/>
        </p:nvSpPr>
        <p:spPr>
          <a:xfrm>
            <a:off x="6186469" y="2713847"/>
            <a:ext cx="2467859" cy="190500"/>
          </a:xfrm>
          <a:prstGeom prst="roundRect">
            <a:avLst/>
          </a:prstGeom>
          <a:noFill/>
          <a:ln w="38100" cmpd="sng">
            <a:solidFill>
              <a:schemeClr val="bg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173770" y="3069447"/>
            <a:ext cx="1617672" cy="190500"/>
          </a:xfrm>
          <a:prstGeom prst="roundRect">
            <a:avLst/>
          </a:prstGeom>
          <a:noFill/>
          <a:ln w="38100" cmpd="sng">
            <a:solidFill>
              <a:schemeClr val="bg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6186469" y="3425047"/>
            <a:ext cx="2467859" cy="190500"/>
          </a:xfrm>
          <a:prstGeom prst="roundRect">
            <a:avLst/>
          </a:prstGeom>
          <a:noFill/>
          <a:ln w="38100" cmpd="sng">
            <a:solidFill>
              <a:schemeClr val="bg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alphaModFix amt="63000"/>
            <a:extLst>
              <a:ext uri="{28A0092B-C50C-407E-A947-70E740481C1C}">
                <a14:useLocalDpi xmlns:a14="http://schemas.microsoft.com/office/drawing/2010/main" val="0"/>
              </a:ext>
            </a:extLst>
          </a:blip>
          <a:stretch>
            <a:fillRect/>
          </a:stretch>
        </p:blipFill>
        <p:spPr>
          <a:xfrm>
            <a:off x="-867122" y="215900"/>
            <a:ext cx="5845521" cy="5845521"/>
          </a:xfrm>
          <a:prstGeom prst="rect">
            <a:avLst/>
          </a:prstGeom>
          <a:noFill/>
        </p:spPr>
      </p:pic>
      <p:sp>
        <p:nvSpPr>
          <p:cNvPr id="2" name="Title 1"/>
          <p:cNvSpPr>
            <a:spLocks noGrp="1"/>
          </p:cNvSpPr>
          <p:nvPr>
            <p:ph type="title"/>
          </p:nvPr>
        </p:nvSpPr>
        <p:spPr/>
        <p:txBody>
          <a:bodyPr/>
          <a:lstStyle/>
          <a:p>
            <a:r>
              <a:rPr lang="en-US" dirty="0"/>
              <a:t>3. Persistent Applications as Services</a:t>
            </a:r>
          </a:p>
        </p:txBody>
      </p:sp>
      <p:pic>
        <p:nvPicPr>
          <p:cNvPr id="14" name="Picture 13"/>
          <p:cNvPicPr>
            <a:picLocks noChangeAspect="1"/>
          </p:cNvPicPr>
          <p:nvPr/>
        </p:nvPicPr>
        <p:blipFill>
          <a:blip r:embed="rId5"/>
          <a:stretch>
            <a:fillRect/>
          </a:stretch>
        </p:blipFill>
        <p:spPr>
          <a:xfrm>
            <a:off x="1398831" y="2768672"/>
            <a:ext cx="1379237" cy="501123"/>
          </a:xfrm>
          <a:prstGeom prst="rect">
            <a:avLst/>
          </a:prstGeom>
        </p:spPr>
      </p:pic>
      <p:pic>
        <p:nvPicPr>
          <p:cNvPr id="15" name="Picture 4" descr="https://upload.wikimedia.org/wikipedia/commons/thumb/5/5e/Cassandra_logo.svg/1280px-Cassandra_logo.svg.png"/>
          <p:cNvPicPr>
            <a:picLocks noChangeAspect="1" noChangeArrowheads="1"/>
          </p:cNvPicPr>
          <p:nvPr/>
        </p:nvPicPr>
        <p:blipFill>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4429708" y="1904432"/>
            <a:ext cx="840559" cy="563442"/>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p:cNvPicPr>
            <a:picLocks noChangeAspect="1"/>
          </p:cNvPicPr>
          <p:nvPr/>
        </p:nvPicPr>
        <p:blipFill>
          <a:blip r:embed="rId8"/>
          <a:stretch>
            <a:fillRect/>
          </a:stretch>
        </p:blipFill>
        <p:spPr>
          <a:xfrm>
            <a:off x="4252018" y="2855326"/>
            <a:ext cx="1259782" cy="421240"/>
          </a:xfrm>
          <a:prstGeom prst="rect">
            <a:avLst/>
          </a:prstGeom>
        </p:spPr>
      </p:pic>
      <p:cxnSp>
        <p:nvCxnSpPr>
          <p:cNvPr id="29" name="Straight Arrow Connector 28"/>
          <p:cNvCxnSpPr>
            <a:stCxn id="15" idx="1"/>
          </p:cNvCxnSpPr>
          <p:nvPr/>
        </p:nvCxnSpPr>
        <p:spPr>
          <a:xfrm flipH="1">
            <a:off x="2895600" y="2186153"/>
            <a:ext cx="1534108" cy="785647"/>
          </a:xfrm>
          <a:prstGeom prst="straightConnector1">
            <a:avLst/>
          </a:prstGeom>
          <a:ln w="25400" cmpd="sng">
            <a:solidFill>
              <a:schemeClr val="tx2"/>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908300" y="3035300"/>
            <a:ext cx="1270000" cy="12700"/>
          </a:xfrm>
          <a:prstGeom prst="straightConnector1">
            <a:avLst/>
          </a:prstGeom>
          <a:ln w="25400" cmpd="sng">
            <a:solidFill>
              <a:schemeClr val="tx2"/>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2959100" y="3136900"/>
            <a:ext cx="1384300" cy="718108"/>
          </a:xfrm>
          <a:prstGeom prst="straightConnector1">
            <a:avLst/>
          </a:prstGeom>
          <a:ln w="25400" cmpd="sng">
            <a:solidFill>
              <a:schemeClr val="tx2"/>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15" idx="3"/>
          </p:cNvCxnSpPr>
          <p:nvPr/>
        </p:nvCxnSpPr>
        <p:spPr>
          <a:xfrm flipH="1" flipV="1">
            <a:off x="5270267" y="2186153"/>
            <a:ext cx="749533" cy="468147"/>
          </a:xfrm>
          <a:prstGeom prst="straightConnector1">
            <a:avLst/>
          </a:prstGeom>
          <a:ln w="25400" cmpd="sng">
            <a:solidFill>
              <a:schemeClr val="tx2"/>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5524500" y="3048000"/>
            <a:ext cx="482600" cy="25400"/>
          </a:xfrm>
          <a:prstGeom prst="straightConnector1">
            <a:avLst/>
          </a:prstGeom>
          <a:ln w="25400" cmpd="sng">
            <a:solidFill>
              <a:schemeClr val="tx2"/>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5436436" y="3454400"/>
            <a:ext cx="596064" cy="400608"/>
          </a:xfrm>
          <a:prstGeom prst="straightConnector1">
            <a:avLst/>
          </a:prstGeom>
          <a:ln w="25400" cmpd="sng">
            <a:solidFill>
              <a:schemeClr val="tx2"/>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316378" y="3856847"/>
            <a:ext cx="2211663" cy="677621"/>
          </a:xfrm>
          <a:prstGeom prst="rect">
            <a:avLst/>
          </a:prstGeom>
          <a:noFill/>
        </p:spPr>
        <p:txBody>
          <a:bodyPr wrap="square" rtlCol="0">
            <a:spAutoFit/>
          </a:bodyPr>
          <a:lstStyle/>
          <a:p>
            <a:pPr algn="ctr">
              <a:lnSpc>
                <a:spcPct val="90000"/>
              </a:lnSpc>
              <a:spcBef>
                <a:spcPts val="600"/>
              </a:spcBef>
              <a:spcAft>
                <a:spcPts val="0"/>
              </a:spcAft>
              <a:buClr>
                <a:schemeClr val="bg1"/>
              </a:buClr>
            </a:pPr>
            <a:r>
              <a:rPr lang="en-US" sz="1400" dirty="0">
                <a:solidFill>
                  <a:schemeClr val="tx2"/>
                </a:solidFill>
                <a:latin typeface="+mn-lt"/>
              </a:rPr>
              <a:t>Dedicated, shared, and hyper-converged compute nodes </a:t>
            </a:r>
          </a:p>
        </p:txBody>
      </p:sp>
      <p:sp>
        <p:nvSpPr>
          <p:cNvPr id="65" name="Shape 1032"/>
          <p:cNvSpPr/>
          <p:nvPr/>
        </p:nvSpPr>
        <p:spPr>
          <a:xfrm rot="5400000">
            <a:off x="7176335" y="1947471"/>
            <a:ext cx="134144" cy="15418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spcBef>
                <a:spcPts val="0"/>
              </a:spcBef>
              <a:spcAft>
                <a:spcPts val="0"/>
              </a:spcAft>
              <a:buNone/>
            </a:pPr>
            <a:endParaRPr sz="3200">
              <a:solidFill>
                <a:schemeClr val="lt1"/>
              </a:solidFill>
              <a:latin typeface="+mn-lt"/>
              <a:ea typeface="Arial"/>
              <a:cs typeface="Arial"/>
              <a:sym typeface="Arial"/>
            </a:endParaRPr>
          </a:p>
        </p:txBody>
      </p:sp>
      <p:sp>
        <p:nvSpPr>
          <p:cNvPr id="66" name="Shape 1041"/>
          <p:cNvSpPr/>
          <p:nvPr/>
        </p:nvSpPr>
        <p:spPr>
          <a:xfrm>
            <a:off x="6552877" y="2131838"/>
            <a:ext cx="134144" cy="15418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2FB5E5"/>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spcBef>
                <a:spcPts val="0"/>
              </a:spcBef>
              <a:spcAft>
                <a:spcPts val="0"/>
              </a:spcAft>
              <a:buNone/>
            </a:pPr>
            <a:endParaRPr sz="900">
              <a:solidFill>
                <a:schemeClr val="lt1"/>
              </a:solidFill>
              <a:latin typeface="+mn-lt"/>
              <a:ea typeface="Arial"/>
              <a:cs typeface="Arial"/>
              <a:sym typeface="Arial"/>
            </a:endParaRPr>
          </a:p>
        </p:txBody>
      </p:sp>
      <p:sp>
        <p:nvSpPr>
          <p:cNvPr id="67" name="Shape 1044"/>
          <p:cNvSpPr/>
          <p:nvPr/>
        </p:nvSpPr>
        <p:spPr>
          <a:xfrm>
            <a:off x="6638478" y="1966127"/>
            <a:ext cx="134144" cy="15418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spcBef>
                <a:spcPts val="0"/>
              </a:spcBef>
              <a:spcAft>
                <a:spcPts val="0"/>
              </a:spcAft>
              <a:buNone/>
            </a:pPr>
            <a:endParaRPr sz="900">
              <a:solidFill>
                <a:schemeClr val="lt1"/>
              </a:solidFill>
              <a:latin typeface="+mn-lt"/>
              <a:ea typeface="Arial"/>
              <a:cs typeface="Arial"/>
              <a:sym typeface="Arial"/>
            </a:endParaRPr>
          </a:p>
        </p:txBody>
      </p:sp>
      <p:sp>
        <p:nvSpPr>
          <p:cNvPr id="68" name="Shape 1045"/>
          <p:cNvSpPr/>
          <p:nvPr/>
        </p:nvSpPr>
        <p:spPr>
          <a:xfrm rot="5400000">
            <a:off x="7328683" y="1852433"/>
            <a:ext cx="134144" cy="15418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D6C3"/>
          </a:solidFill>
          <a:ln w="12700" cap="flat" cmpd="sng">
            <a:solidFill>
              <a:srgbClr val="07C1AB"/>
            </a:solidFill>
            <a:prstDash val="solid"/>
            <a:round/>
            <a:headEnd type="none" w="med" len="med"/>
            <a:tailEnd type="none" w="med" len="med"/>
          </a:ln>
        </p:spPr>
        <p:txBody>
          <a:bodyPr lIns="105325" tIns="116375" rIns="105325" bIns="116375" anchor="ctr" anchorCtr="0">
            <a:noAutofit/>
          </a:bodyPr>
          <a:lstStyle/>
          <a:p>
            <a:pPr marL="0" marR="0" lvl="0" indent="0" algn="l" rtl="0">
              <a:spcBef>
                <a:spcPts val="0"/>
              </a:spcBef>
              <a:spcAft>
                <a:spcPts val="0"/>
              </a:spcAft>
              <a:buNone/>
            </a:pPr>
            <a:endParaRPr sz="900">
              <a:solidFill>
                <a:schemeClr val="lt1"/>
              </a:solidFill>
              <a:latin typeface="+mn-lt"/>
              <a:ea typeface="Arial"/>
              <a:cs typeface="Arial"/>
              <a:sym typeface="Arial"/>
            </a:endParaRPr>
          </a:p>
        </p:txBody>
      </p:sp>
      <p:sp>
        <p:nvSpPr>
          <p:cNvPr id="69" name="Shape 1032"/>
          <p:cNvSpPr/>
          <p:nvPr/>
        </p:nvSpPr>
        <p:spPr>
          <a:xfrm rot="5400000">
            <a:off x="7531935" y="2036371"/>
            <a:ext cx="134144" cy="15418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spcBef>
                <a:spcPts val="0"/>
              </a:spcBef>
              <a:spcAft>
                <a:spcPts val="0"/>
              </a:spcAft>
              <a:buNone/>
            </a:pPr>
            <a:endParaRPr sz="3200">
              <a:solidFill>
                <a:schemeClr val="lt1"/>
              </a:solidFill>
              <a:latin typeface="+mn-lt"/>
              <a:ea typeface="Arial"/>
              <a:cs typeface="Arial"/>
              <a:sym typeface="Arial"/>
            </a:endParaRPr>
          </a:p>
        </p:txBody>
      </p:sp>
      <p:sp>
        <p:nvSpPr>
          <p:cNvPr id="70" name="Shape 1041"/>
          <p:cNvSpPr/>
          <p:nvPr/>
        </p:nvSpPr>
        <p:spPr>
          <a:xfrm>
            <a:off x="7162477" y="2157238"/>
            <a:ext cx="134144" cy="15418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2FB5E5"/>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spcBef>
                <a:spcPts val="0"/>
              </a:spcBef>
              <a:spcAft>
                <a:spcPts val="0"/>
              </a:spcAft>
              <a:buNone/>
            </a:pPr>
            <a:endParaRPr sz="900">
              <a:solidFill>
                <a:schemeClr val="lt1"/>
              </a:solidFill>
              <a:latin typeface="+mn-lt"/>
              <a:ea typeface="Arial"/>
              <a:cs typeface="Arial"/>
              <a:sym typeface="Arial"/>
            </a:endParaRPr>
          </a:p>
        </p:txBody>
      </p:sp>
      <p:sp>
        <p:nvSpPr>
          <p:cNvPr id="71" name="Shape 1032"/>
          <p:cNvSpPr/>
          <p:nvPr/>
        </p:nvSpPr>
        <p:spPr>
          <a:xfrm rot="5400000">
            <a:off x="8192335" y="2112571"/>
            <a:ext cx="134144" cy="15418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spcBef>
                <a:spcPts val="0"/>
              </a:spcBef>
              <a:spcAft>
                <a:spcPts val="0"/>
              </a:spcAft>
              <a:buNone/>
            </a:pPr>
            <a:endParaRPr sz="3200">
              <a:solidFill>
                <a:schemeClr val="lt1"/>
              </a:solidFill>
              <a:latin typeface="+mn-lt"/>
              <a:ea typeface="Arial"/>
              <a:cs typeface="Arial"/>
              <a:sym typeface="Arial"/>
            </a:endParaRPr>
          </a:p>
        </p:txBody>
      </p:sp>
      <p:sp>
        <p:nvSpPr>
          <p:cNvPr id="72" name="Shape 1041"/>
          <p:cNvSpPr/>
          <p:nvPr/>
        </p:nvSpPr>
        <p:spPr>
          <a:xfrm>
            <a:off x="7556177" y="1814338"/>
            <a:ext cx="134144" cy="15418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2FB5E5"/>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spcBef>
                <a:spcPts val="0"/>
              </a:spcBef>
              <a:spcAft>
                <a:spcPts val="0"/>
              </a:spcAft>
              <a:buNone/>
            </a:pPr>
            <a:endParaRPr sz="900">
              <a:solidFill>
                <a:schemeClr val="lt1"/>
              </a:solidFill>
              <a:latin typeface="+mn-lt"/>
              <a:ea typeface="Arial"/>
              <a:cs typeface="Arial"/>
              <a:sym typeface="Arial"/>
            </a:endParaRPr>
          </a:p>
        </p:txBody>
      </p:sp>
      <p:sp>
        <p:nvSpPr>
          <p:cNvPr id="73" name="Shape 1032"/>
          <p:cNvSpPr/>
          <p:nvPr/>
        </p:nvSpPr>
        <p:spPr>
          <a:xfrm rot="5400000">
            <a:off x="7989135" y="1934771"/>
            <a:ext cx="134144" cy="15418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spcBef>
                <a:spcPts val="0"/>
              </a:spcBef>
              <a:spcAft>
                <a:spcPts val="0"/>
              </a:spcAft>
              <a:buNone/>
            </a:pPr>
            <a:endParaRPr sz="3200">
              <a:solidFill>
                <a:schemeClr val="lt1"/>
              </a:solidFill>
              <a:latin typeface="+mn-lt"/>
              <a:ea typeface="Arial"/>
              <a:cs typeface="Arial"/>
              <a:sym typeface="Arial"/>
            </a:endParaRPr>
          </a:p>
        </p:txBody>
      </p:sp>
      <p:sp>
        <p:nvSpPr>
          <p:cNvPr id="74" name="Shape 1032"/>
          <p:cNvSpPr/>
          <p:nvPr/>
        </p:nvSpPr>
        <p:spPr>
          <a:xfrm rot="5400000">
            <a:off x="8344735" y="2023671"/>
            <a:ext cx="134144" cy="15418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900" tIns="84925" rIns="73900" bIns="84925" anchor="ctr" anchorCtr="0">
            <a:noAutofit/>
          </a:bodyPr>
          <a:lstStyle/>
          <a:p>
            <a:pPr marL="0" marR="0" lvl="0" indent="0" algn="l" rtl="0">
              <a:spcBef>
                <a:spcPts val="0"/>
              </a:spcBef>
              <a:spcAft>
                <a:spcPts val="0"/>
              </a:spcAft>
              <a:buNone/>
            </a:pPr>
            <a:endParaRPr sz="3200">
              <a:solidFill>
                <a:schemeClr val="lt1"/>
              </a:solidFill>
              <a:latin typeface="+mn-lt"/>
              <a:ea typeface="Arial"/>
              <a:cs typeface="Arial"/>
              <a:sym typeface="Arial"/>
            </a:endParaRPr>
          </a:p>
        </p:txBody>
      </p:sp>
      <p:sp>
        <p:nvSpPr>
          <p:cNvPr id="75" name="Shape 1041"/>
          <p:cNvSpPr/>
          <p:nvPr/>
        </p:nvSpPr>
        <p:spPr>
          <a:xfrm>
            <a:off x="7975277" y="2144538"/>
            <a:ext cx="134144" cy="15418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2FB5E5"/>
          </a:solidFill>
          <a:ln w="12700" cap="flat" cmpd="sng">
            <a:solidFill>
              <a:schemeClr val="accent1"/>
            </a:solidFill>
            <a:prstDash val="solid"/>
            <a:round/>
            <a:headEnd type="none" w="med" len="med"/>
            <a:tailEnd type="none" w="med" len="med"/>
          </a:ln>
        </p:spPr>
        <p:txBody>
          <a:bodyPr lIns="105325" tIns="116375" rIns="105325" bIns="116375" anchor="ctr" anchorCtr="0">
            <a:noAutofit/>
          </a:bodyPr>
          <a:lstStyle/>
          <a:p>
            <a:pPr marL="0" marR="0" lvl="0" indent="0" algn="l" rtl="0">
              <a:spcBef>
                <a:spcPts val="0"/>
              </a:spcBef>
              <a:spcAft>
                <a:spcPts val="0"/>
              </a:spcAft>
              <a:buNone/>
            </a:pPr>
            <a:endParaRPr sz="900">
              <a:solidFill>
                <a:schemeClr val="lt1"/>
              </a:solidFill>
              <a:latin typeface="+mn-lt"/>
              <a:ea typeface="Arial"/>
              <a:cs typeface="Arial"/>
              <a:sym typeface="Arial"/>
            </a:endParaRPr>
          </a:p>
        </p:txBody>
      </p:sp>
      <p:sp>
        <p:nvSpPr>
          <p:cNvPr id="76" name="TextBox 75"/>
          <p:cNvSpPr txBox="1"/>
          <p:nvPr/>
        </p:nvSpPr>
        <p:spPr>
          <a:xfrm>
            <a:off x="3495527" y="4140200"/>
            <a:ext cx="2740173" cy="483722"/>
          </a:xfrm>
          <a:prstGeom prst="rect">
            <a:avLst/>
          </a:prstGeom>
          <a:noFill/>
        </p:spPr>
        <p:txBody>
          <a:bodyPr wrap="square" rtlCol="0">
            <a:spAutoFit/>
          </a:bodyPr>
          <a:lstStyle/>
          <a:p>
            <a:pPr algn="ctr">
              <a:lnSpc>
                <a:spcPct val="90000"/>
              </a:lnSpc>
              <a:spcBef>
                <a:spcPts val="600"/>
              </a:spcBef>
              <a:spcAft>
                <a:spcPts val="0"/>
              </a:spcAft>
              <a:buClr>
                <a:schemeClr val="bg1"/>
              </a:buClr>
            </a:pPr>
            <a:r>
              <a:rPr lang="en-US" sz="1400" dirty="0" err="1">
                <a:solidFill>
                  <a:srgbClr val="FFFFFF"/>
                </a:solidFill>
                <a:latin typeface="+mn-lt"/>
              </a:rPr>
              <a:t>github.com</a:t>
            </a:r>
            <a:r>
              <a:rPr lang="en-US" sz="1400" dirty="0">
                <a:solidFill>
                  <a:srgbClr val="FFFFFF"/>
                </a:solidFill>
                <a:latin typeface="+mn-lt"/>
              </a:rPr>
              <a:t>/</a:t>
            </a:r>
            <a:r>
              <a:rPr lang="en-US" sz="1400" dirty="0" err="1">
                <a:solidFill>
                  <a:srgbClr val="FFFFFF"/>
                </a:solidFill>
                <a:latin typeface="+mn-lt"/>
              </a:rPr>
              <a:t>codedellemc</a:t>
            </a:r>
            <a:r>
              <a:rPr lang="en-US" sz="1400" dirty="0">
                <a:solidFill>
                  <a:srgbClr val="FFFFFF"/>
                </a:solidFill>
                <a:latin typeface="+mn-lt"/>
              </a:rPr>
              <a:t>/</a:t>
            </a:r>
            <a:r>
              <a:rPr lang="en-US" sz="1400" dirty="0" err="1">
                <a:solidFill>
                  <a:srgbClr val="FFFFFF"/>
                </a:solidFill>
                <a:latin typeface="+mn-lt"/>
              </a:rPr>
              <a:t>scaleio</a:t>
            </a:r>
            <a:r>
              <a:rPr lang="en-US" sz="1400" dirty="0">
                <a:solidFill>
                  <a:srgbClr val="FFFFFF"/>
                </a:solidFill>
                <a:latin typeface="+mn-lt"/>
              </a:rPr>
              <a:t>-framework</a:t>
            </a:r>
          </a:p>
        </p:txBody>
      </p:sp>
      <p:pic>
        <p:nvPicPr>
          <p:cNvPr id="32" name="Picture 31"/>
          <p:cNvPicPr>
            <a:picLocks noChangeAspect="1"/>
          </p:cNvPicPr>
          <p:nvPr/>
        </p:nvPicPr>
        <p:blipFill>
          <a:blip r:embed="rId9"/>
          <a:stretch>
            <a:fillRect/>
          </a:stretch>
        </p:blipFill>
        <p:spPr>
          <a:xfrm>
            <a:off x="5952998" y="1480938"/>
            <a:ext cx="2902424" cy="419100"/>
          </a:xfrm>
          <a:prstGeom prst="rect">
            <a:avLst/>
          </a:prstGeom>
        </p:spPr>
      </p:pic>
      <p:pic>
        <p:nvPicPr>
          <p:cNvPr id="33" name="Picture 32"/>
          <p:cNvPicPr>
            <a:picLocks noChangeAspect="1"/>
          </p:cNvPicPr>
          <p:nvPr/>
        </p:nvPicPr>
        <p:blipFill>
          <a:blip r:embed="rId10"/>
          <a:stretch>
            <a:fillRect/>
          </a:stretch>
        </p:blipFill>
        <p:spPr>
          <a:xfrm>
            <a:off x="6772622" y="681320"/>
            <a:ext cx="1231900" cy="786917"/>
          </a:xfrm>
          <a:prstGeom prst="rect">
            <a:avLst/>
          </a:prstGeom>
        </p:spPr>
      </p:pic>
      <p:pic>
        <p:nvPicPr>
          <p:cNvPr id="34" name="Picture 2" descr="Image result for scaleio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86734" y="3736377"/>
            <a:ext cx="950733" cy="18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92470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2"/>
                                        </p:tgtEl>
                                      </p:cBhvr>
                                    </p:animEffect>
                                    <p:animScale>
                                      <p:cBhvr>
                                        <p:cTn id="7" dur="250" autoRev="1" fill="hold"/>
                                        <p:tgtEl>
                                          <p:spTgt spid="32"/>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3"/>
                                        </p:tgtEl>
                                      </p:cBhvr>
                                    </p:animEffect>
                                    <p:animScale>
                                      <p:cBhvr>
                                        <p:cTn id="10"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External Storage and Containers</a:t>
            </a:r>
          </a:p>
        </p:txBody>
      </p:sp>
      <p:sp>
        <p:nvSpPr>
          <p:cNvPr id="13" name="Content Placeholder 3"/>
          <p:cNvSpPr txBox="1">
            <a:spLocks/>
          </p:cNvSpPr>
          <p:nvPr/>
        </p:nvSpPr>
        <p:spPr>
          <a:xfrm>
            <a:off x="380088" y="1343652"/>
            <a:ext cx="5345137" cy="3200400"/>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342900" indent="-342900">
              <a:buFont typeface="Arial"/>
              <a:buChar char="•"/>
            </a:pPr>
            <a:r>
              <a:rPr lang="en-US" sz="2000" dirty="0">
                <a:solidFill>
                  <a:srgbClr val="FFFFFF"/>
                </a:solidFill>
                <a:latin typeface="Arial"/>
                <a:cs typeface="Arial"/>
              </a:rPr>
              <a:t>REX-Ray is an </a:t>
            </a:r>
            <a:r>
              <a:rPr lang="en-US" sz="2000" b="1" dirty="0">
                <a:solidFill>
                  <a:schemeClr val="bg1"/>
                </a:solidFill>
                <a:latin typeface="Arial"/>
                <a:cs typeface="Arial"/>
              </a:rPr>
              <a:t>open source vendor agnostic storage orchestration engine</a:t>
            </a:r>
          </a:p>
          <a:p>
            <a:pPr marL="342900" indent="-342900">
              <a:buFont typeface="Arial"/>
              <a:buChar char="•"/>
            </a:pPr>
            <a:r>
              <a:rPr lang="en-US" sz="2000" dirty="0">
                <a:solidFill>
                  <a:srgbClr val="FFFFFF"/>
                </a:solidFill>
                <a:latin typeface="Arial"/>
                <a:cs typeface="Arial"/>
              </a:rPr>
              <a:t>Required for properly </a:t>
            </a:r>
            <a:r>
              <a:rPr lang="en-US" sz="2000" b="1" dirty="0">
                <a:solidFill>
                  <a:schemeClr val="bg1"/>
                </a:solidFill>
                <a:latin typeface="Arial"/>
                <a:cs typeface="Arial"/>
              </a:rPr>
              <a:t>operating persistent applications in containers</a:t>
            </a:r>
          </a:p>
          <a:p>
            <a:pPr marL="342900" indent="-342900">
              <a:buFont typeface="Arial"/>
              <a:buChar char="•"/>
            </a:pPr>
            <a:r>
              <a:rPr lang="en-US" sz="2000" dirty="0">
                <a:solidFill>
                  <a:srgbClr val="FFFFFF"/>
                </a:solidFill>
                <a:latin typeface="Arial"/>
                <a:cs typeface="Arial"/>
              </a:rPr>
              <a:t>Brings </a:t>
            </a:r>
            <a:r>
              <a:rPr lang="en-US" sz="2000" b="1" dirty="0">
                <a:solidFill>
                  <a:schemeClr val="bg1"/>
                </a:solidFill>
                <a:latin typeface="Arial"/>
                <a:cs typeface="Arial"/>
              </a:rPr>
              <a:t>external volumes to container hosts</a:t>
            </a:r>
          </a:p>
          <a:p>
            <a:pPr marL="342900" indent="-342900">
              <a:buFont typeface="Arial"/>
              <a:buChar char="•"/>
            </a:pPr>
            <a:r>
              <a:rPr lang="en-US" sz="2000" dirty="0">
                <a:solidFill>
                  <a:srgbClr val="FFFFFF"/>
                </a:solidFill>
                <a:latin typeface="Arial"/>
                <a:cs typeface="Arial"/>
              </a:rPr>
              <a:t>Enables </a:t>
            </a:r>
            <a:r>
              <a:rPr lang="en-US" sz="2000" b="1" dirty="0">
                <a:solidFill>
                  <a:schemeClr val="bg1"/>
                </a:solidFill>
                <a:latin typeface="Arial"/>
                <a:cs typeface="Arial"/>
              </a:rPr>
              <a:t>ephemeral containers to connect to external volumes</a:t>
            </a:r>
          </a:p>
        </p:txBody>
      </p:sp>
      <p:pic>
        <p:nvPicPr>
          <p:cNvPr id="9" name="Picture 8" descr="Low Res Rex-Ray 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3633" y="1675064"/>
            <a:ext cx="1783265" cy="2561211"/>
          </a:xfrm>
          <a:prstGeom prst="rect">
            <a:avLst/>
          </a:prstGeom>
        </p:spPr>
      </p:pic>
      <p:sp>
        <p:nvSpPr>
          <p:cNvPr id="3" name="TextBox 2"/>
          <p:cNvSpPr txBox="1"/>
          <p:nvPr/>
        </p:nvSpPr>
        <p:spPr>
          <a:xfrm>
            <a:off x="6153996" y="4236275"/>
            <a:ext cx="2403222" cy="307777"/>
          </a:xfrm>
          <a:prstGeom prst="rect">
            <a:avLst/>
          </a:prstGeom>
          <a:noFill/>
        </p:spPr>
        <p:txBody>
          <a:bodyPr wrap="none" rtlCol="0">
            <a:spAutoFit/>
          </a:bodyPr>
          <a:lstStyle/>
          <a:p>
            <a:pPr>
              <a:spcBef>
                <a:spcPts val="0"/>
              </a:spcBef>
              <a:spcAft>
                <a:spcPts val="0"/>
              </a:spcAft>
              <a:buClr>
                <a:schemeClr val="bg1"/>
              </a:buClr>
            </a:pPr>
            <a:r>
              <a:rPr lang="en-US" sz="1400" dirty="0" err="1">
                <a:solidFill>
                  <a:srgbClr val="FFFFFF"/>
                </a:solidFill>
                <a:latin typeface="+mn-lt"/>
              </a:rPr>
              <a:t>github.com</a:t>
            </a:r>
            <a:r>
              <a:rPr lang="en-US" sz="1400" dirty="0">
                <a:solidFill>
                  <a:srgbClr val="FFFFFF"/>
                </a:solidFill>
                <a:latin typeface="+mn-lt"/>
              </a:rPr>
              <a:t>/</a:t>
            </a:r>
            <a:r>
              <a:rPr lang="en-US" sz="1400" dirty="0" err="1">
                <a:solidFill>
                  <a:srgbClr val="FFFFFF"/>
                </a:solidFill>
                <a:latin typeface="+mn-lt"/>
              </a:rPr>
              <a:t>emccode</a:t>
            </a:r>
            <a:r>
              <a:rPr lang="en-US" sz="1400" dirty="0">
                <a:solidFill>
                  <a:srgbClr val="FFFFFF"/>
                </a:solidFill>
                <a:latin typeface="+mn-lt"/>
              </a:rPr>
              <a:t>/</a:t>
            </a:r>
            <a:r>
              <a:rPr lang="en-US" sz="1400" dirty="0" err="1">
                <a:solidFill>
                  <a:srgbClr val="FFFFFF"/>
                </a:solidFill>
                <a:latin typeface="+mn-lt"/>
              </a:rPr>
              <a:t>rexray</a:t>
            </a:r>
            <a:endParaRPr lang="en-US" sz="1400" dirty="0">
              <a:solidFill>
                <a:srgbClr val="FFFFFF"/>
              </a:solidFill>
              <a:latin typeface="+mn-lt"/>
            </a:endParaRPr>
          </a:p>
        </p:txBody>
      </p:sp>
      <p:pic>
        <p:nvPicPr>
          <p:cNvPr id="4" name="Picture 3"/>
          <p:cNvPicPr>
            <a:picLocks noChangeAspect="1"/>
          </p:cNvPicPr>
          <p:nvPr/>
        </p:nvPicPr>
        <p:blipFill>
          <a:blip r:embed="rId4"/>
          <a:stretch>
            <a:fillRect/>
          </a:stretch>
        </p:blipFill>
        <p:spPr>
          <a:xfrm>
            <a:off x="6476999" y="739489"/>
            <a:ext cx="1752600" cy="1119532"/>
          </a:xfrm>
          <a:prstGeom prst="rect">
            <a:avLst/>
          </a:prstGeom>
        </p:spPr>
      </p:pic>
      <p:sp>
        <p:nvSpPr>
          <p:cNvPr id="5" name="TextBox 4"/>
          <p:cNvSpPr txBox="1"/>
          <p:nvPr/>
        </p:nvSpPr>
        <p:spPr>
          <a:xfrm>
            <a:off x="609600" y="4730261"/>
            <a:ext cx="3926011" cy="286232"/>
          </a:xfrm>
          <a:prstGeom prst="rect">
            <a:avLst/>
          </a:prstGeom>
          <a:noFill/>
        </p:spPr>
        <p:txBody>
          <a:bodyPr wrap="none" rtlCol="0">
            <a:spAutoFit/>
          </a:bodyPr>
          <a:lstStyle/>
          <a:p>
            <a:pPr>
              <a:lnSpc>
                <a:spcPct val="90000"/>
              </a:lnSpc>
              <a:spcBef>
                <a:spcPts val="600"/>
              </a:spcBef>
              <a:spcAft>
                <a:spcPts val="0"/>
              </a:spcAft>
              <a:buClr>
                <a:schemeClr val="bg1"/>
              </a:buClr>
            </a:pPr>
            <a:r>
              <a:rPr lang="en-US" sz="1400" smtClean="0">
                <a:solidFill>
                  <a:srgbClr val="92D050"/>
                </a:solidFill>
                <a:latin typeface="+mn-lt"/>
              </a:rPr>
              <a:t>*Works with </a:t>
            </a:r>
            <a:r>
              <a:rPr lang="en-US" sz="1400" b="1" smtClean="0">
                <a:solidFill>
                  <a:srgbClr val="92D050"/>
                </a:solidFill>
                <a:latin typeface="+mn-lt"/>
              </a:rPr>
              <a:t>docker service </a:t>
            </a:r>
            <a:r>
              <a:rPr lang="en-US" sz="1400" smtClean="0">
                <a:solidFill>
                  <a:srgbClr val="92D050"/>
                </a:solidFill>
                <a:latin typeface="+mn-lt"/>
              </a:rPr>
              <a:t>and </a:t>
            </a:r>
            <a:r>
              <a:rPr lang="en-US" sz="1400" b="1" smtClean="0">
                <a:solidFill>
                  <a:srgbClr val="92D050"/>
                </a:solidFill>
                <a:latin typeface="+mn-lt"/>
              </a:rPr>
              <a:t>swarm mode</a:t>
            </a:r>
            <a:endParaRPr lang="en-US" sz="1400" b="1" dirty="0" smtClean="0">
              <a:solidFill>
                <a:srgbClr val="92D050"/>
              </a:solidFill>
              <a:latin typeface="+mn-lt"/>
            </a:endParaRPr>
          </a:p>
        </p:txBody>
      </p:sp>
      <p:pic>
        <p:nvPicPr>
          <p:cNvPr id="1026" name="Picture 2" descr="Image result for docker logo transpar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0356" y="4458088"/>
            <a:ext cx="823782" cy="685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62574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Platforms and REX-Ray</a:t>
            </a:r>
          </a:p>
        </p:txBody>
      </p:sp>
      <p:sp>
        <p:nvSpPr>
          <p:cNvPr id="3" name="Right Arrow 2"/>
          <p:cNvSpPr/>
          <p:nvPr/>
        </p:nvSpPr>
        <p:spPr>
          <a:xfrm>
            <a:off x="1260753" y="2707297"/>
            <a:ext cx="3429000" cy="45719"/>
          </a:xfrm>
          <a:prstGeom prst="rightArrow">
            <a:avLst/>
          </a:prstGeom>
          <a:solidFill>
            <a:schemeClr val="bg1">
              <a:alpha val="11000"/>
            </a:schemeClr>
          </a:solidFill>
          <a:ln w="127000" cmpd="sng">
            <a:solidFill>
              <a:schemeClr val="tx1">
                <a:alpha val="5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501408" y="1978316"/>
            <a:ext cx="1225762" cy="1206500"/>
          </a:xfrm>
          <a:prstGeom prst="rect">
            <a:avLst/>
          </a:prstGeom>
        </p:spPr>
      </p:pic>
      <p:pic>
        <p:nvPicPr>
          <p:cNvPr id="6" name="Picture 5"/>
          <p:cNvPicPr>
            <a:picLocks noChangeAspect="1"/>
          </p:cNvPicPr>
          <p:nvPr/>
        </p:nvPicPr>
        <p:blipFill>
          <a:blip r:embed="rId2"/>
          <a:stretch>
            <a:fillRect/>
          </a:stretch>
        </p:blipFill>
        <p:spPr>
          <a:xfrm>
            <a:off x="3101608" y="1978316"/>
            <a:ext cx="1225762" cy="1206500"/>
          </a:xfrm>
          <a:prstGeom prst="rect">
            <a:avLst/>
          </a:prstGeom>
        </p:spPr>
      </p:pic>
      <p:pic>
        <p:nvPicPr>
          <p:cNvPr id="7" name="Picture 6"/>
          <p:cNvPicPr>
            <a:picLocks noChangeAspect="1"/>
          </p:cNvPicPr>
          <p:nvPr/>
        </p:nvPicPr>
        <p:blipFill>
          <a:blip r:embed="rId2"/>
          <a:stretch>
            <a:fillRect/>
          </a:stretch>
        </p:blipFill>
        <p:spPr>
          <a:xfrm>
            <a:off x="4651008" y="1978316"/>
            <a:ext cx="1225762" cy="1206500"/>
          </a:xfrm>
          <a:prstGeom prst="rect">
            <a:avLst/>
          </a:prstGeom>
        </p:spPr>
      </p:pic>
      <p:pic>
        <p:nvPicPr>
          <p:cNvPr id="8" name="Picture 7" descr="Low Res Rex-Ray 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3488" y="2410116"/>
            <a:ext cx="512864" cy="736600"/>
          </a:xfrm>
          <a:prstGeom prst="rect">
            <a:avLst/>
          </a:prstGeom>
        </p:spPr>
      </p:pic>
      <p:pic>
        <p:nvPicPr>
          <p:cNvPr id="9" name="Picture 8" descr="Low Res Rex-Ray 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3688" y="2397416"/>
            <a:ext cx="512864" cy="736600"/>
          </a:xfrm>
          <a:prstGeom prst="rect">
            <a:avLst/>
          </a:prstGeom>
        </p:spPr>
      </p:pic>
      <p:pic>
        <p:nvPicPr>
          <p:cNvPr id="10" name="Picture 9" descr="Low Res Rex-Ray Col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1188" y="2397416"/>
            <a:ext cx="512864" cy="736600"/>
          </a:xfrm>
          <a:prstGeom prst="rect">
            <a:avLst/>
          </a:prstGeom>
        </p:spPr>
      </p:pic>
      <p:grpSp>
        <p:nvGrpSpPr>
          <p:cNvPr id="83" name="Group 82"/>
          <p:cNvGrpSpPr/>
          <p:nvPr/>
        </p:nvGrpSpPr>
        <p:grpSpPr>
          <a:xfrm>
            <a:off x="6365453" y="3373806"/>
            <a:ext cx="1760821" cy="1231090"/>
            <a:chOff x="6505691" y="3373806"/>
            <a:chExt cx="1760821" cy="1231090"/>
          </a:xfrm>
        </p:grpSpPr>
        <p:sp>
          <p:nvSpPr>
            <p:cNvPr id="48" name="Quad Arrow 47"/>
            <p:cNvSpPr/>
            <p:nvPr/>
          </p:nvSpPr>
          <p:spPr>
            <a:xfrm>
              <a:off x="6505691" y="3373806"/>
              <a:ext cx="1760821" cy="1231090"/>
            </a:xfrm>
            <a:prstGeom prst="quadArrow">
              <a:avLst/>
            </a:prstGeom>
            <a:solidFill>
              <a:schemeClr val="bg1">
                <a:lumMod val="40000"/>
                <a:lumOff val="60000"/>
                <a:alpha val="45000"/>
              </a:schemeClr>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grpSp>
          <p:nvGrpSpPr>
            <p:cNvPr id="11" name="Group 10"/>
            <p:cNvGrpSpPr/>
            <p:nvPr/>
          </p:nvGrpSpPr>
          <p:grpSpPr>
            <a:xfrm>
              <a:off x="6530486" y="3648092"/>
              <a:ext cx="1663700" cy="736600"/>
              <a:chOff x="4864100" y="3568700"/>
              <a:chExt cx="1663700" cy="736600"/>
            </a:xfrm>
          </p:grpSpPr>
          <p:sp>
            <p:nvSpPr>
              <p:cNvPr id="12" name="Rectangle 11"/>
              <p:cNvSpPr/>
              <p:nvPr/>
            </p:nvSpPr>
            <p:spPr>
              <a:xfrm>
                <a:off x="4864100" y="3568700"/>
                <a:ext cx="1663700" cy="736600"/>
              </a:xfrm>
              <a:prstGeom prst="rect">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grpSp>
            <p:nvGrpSpPr>
              <p:cNvPr id="13" name="Group 12"/>
              <p:cNvGrpSpPr/>
              <p:nvPr/>
            </p:nvGrpSpPr>
            <p:grpSpPr>
              <a:xfrm>
                <a:off x="5042766" y="3721100"/>
                <a:ext cx="1367282" cy="391446"/>
                <a:chOff x="4102966" y="4445000"/>
                <a:chExt cx="1367282" cy="391446"/>
              </a:xfrm>
            </p:grpSpPr>
            <p:pic>
              <p:nvPicPr>
                <p:cNvPr id="14" name="Picture 13" descr="storage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2966" y="4445000"/>
                  <a:ext cx="579882" cy="391446"/>
                </a:xfrm>
                <a:prstGeom prst="rect">
                  <a:avLst/>
                </a:prstGeom>
                <a:ln>
                  <a:noFill/>
                </a:ln>
              </p:spPr>
            </p:pic>
            <p:pic>
              <p:nvPicPr>
                <p:cNvPr id="15" name="Picture 14" descr="storage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6666" y="4445000"/>
                  <a:ext cx="579882" cy="391446"/>
                </a:xfrm>
                <a:prstGeom prst="rect">
                  <a:avLst/>
                </a:prstGeom>
                <a:ln>
                  <a:noFill/>
                </a:ln>
              </p:spPr>
            </p:pic>
            <p:pic>
              <p:nvPicPr>
                <p:cNvPr id="16" name="Picture 15" descr="storage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0366" y="4445000"/>
                  <a:ext cx="579882" cy="391446"/>
                </a:xfrm>
                <a:prstGeom prst="rect">
                  <a:avLst/>
                </a:prstGeom>
                <a:ln>
                  <a:noFill/>
                </a:ln>
              </p:spPr>
            </p:pic>
          </p:grpSp>
        </p:grpSp>
      </p:grpSp>
      <p:cxnSp>
        <p:nvCxnSpPr>
          <p:cNvPr id="17" name="Straight Arrow Connector 16"/>
          <p:cNvCxnSpPr>
            <a:stCxn id="48" idx="1"/>
            <a:endCxn id="8" idx="2"/>
          </p:cNvCxnSpPr>
          <p:nvPr/>
        </p:nvCxnSpPr>
        <p:spPr>
          <a:xfrm flipH="1" flipV="1">
            <a:off x="2629920" y="3146716"/>
            <a:ext cx="3735533" cy="842635"/>
          </a:xfrm>
          <a:prstGeom prst="straightConnector1">
            <a:avLst/>
          </a:prstGeom>
          <a:ln w="25400" cmpd="sng">
            <a:solidFill>
              <a:schemeClr val="tx2">
                <a:lumMod val="65000"/>
              </a:schemeClr>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48" idx="1"/>
            <a:endCxn id="9" idx="2"/>
          </p:cNvCxnSpPr>
          <p:nvPr/>
        </p:nvCxnSpPr>
        <p:spPr>
          <a:xfrm flipH="1" flipV="1">
            <a:off x="4230120" y="3134016"/>
            <a:ext cx="2135333" cy="855335"/>
          </a:xfrm>
          <a:prstGeom prst="straightConnector1">
            <a:avLst/>
          </a:prstGeom>
          <a:ln w="25400" cmpd="sng">
            <a:solidFill>
              <a:schemeClr val="tx2">
                <a:lumMod val="65000"/>
              </a:schemeClr>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8" idx="1"/>
            <a:endCxn id="10" idx="2"/>
          </p:cNvCxnSpPr>
          <p:nvPr/>
        </p:nvCxnSpPr>
        <p:spPr>
          <a:xfrm flipH="1" flipV="1">
            <a:off x="5817620" y="3134016"/>
            <a:ext cx="547833" cy="855335"/>
          </a:xfrm>
          <a:prstGeom prst="straightConnector1">
            <a:avLst/>
          </a:prstGeom>
          <a:ln w="25400" cmpd="sng">
            <a:solidFill>
              <a:schemeClr val="tx2"/>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4654752" y="1215343"/>
            <a:ext cx="1467068" cy="738545"/>
            <a:chOff x="5943600" y="1181100"/>
            <a:chExt cx="1467068" cy="738545"/>
          </a:xfrm>
        </p:grpSpPr>
        <p:pic>
          <p:nvPicPr>
            <p:cNvPr id="22" name="Picture 21" descr="redi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3800" y="1246535"/>
              <a:ext cx="845820" cy="282544"/>
            </a:xfrm>
            <a:prstGeom prst="rect">
              <a:avLst/>
            </a:prstGeom>
          </p:spPr>
        </p:pic>
        <p:sp>
          <p:nvSpPr>
            <p:cNvPr id="23" name="Rectangle 22"/>
            <p:cNvSpPr/>
            <p:nvPr/>
          </p:nvSpPr>
          <p:spPr>
            <a:xfrm>
              <a:off x="6172200" y="1181100"/>
              <a:ext cx="1054100" cy="393700"/>
            </a:xfrm>
            <a:prstGeom prst="rect">
              <a:avLst/>
            </a:prstGeom>
            <a:no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cs typeface="Arial"/>
              </a:endParaRPr>
            </a:p>
          </p:txBody>
        </p:sp>
        <p:sp>
          <p:nvSpPr>
            <p:cNvPr id="24" name="TextBox 23"/>
            <p:cNvSpPr txBox="1"/>
            <p:nvPr/>
          </p:nvSpPr>
          <p:spPr>
            <a:xfrm>
              <a:off x="5943600" y="1611868"/>
              <a:ext cx="1467068" cy="307777"/>
            </a:xfrm>
            <a:prstGeom prst="rect">
              <a:avLst/>
            </a:prstGeom>
            <a:noFill/>
          </p:spPr>
          <p:txBody>
            <a:bodyPr wrap="none" rtlCol="0">
              <a:spAutoFit/>
            </a:bodyPr>
            <a:lstStyle/>
            <a:p>
              <a:r>
                <a:rPr lang="en-US" sz="1400" dirty="0" err="1">
                  <a:solidFill>
                    <a:srgbClr val="FFFFFF"/>
                  </a:solidFill>
                  <a:latin typeface="Arial"/>
                  <a:cs typeface="Arial"/>
                </a:rPr>
                <a:t>Redis</a:t>
              </a:r>
              <a:r>
                <a:rPr lang="en-US" sz="1400" dirty="0">
                  <a:solidFill>
                    <a:srgbClr val="FFFFFF"/>
                  </a:solidFill>
                  <a:latin typeface="Arial"/>
                  <a:cs typeface="Arial"/>
                </a:rPr>
                <a:t> Container</a:t>
              </a:r>
            </a:p>
          </p:txBody>
        </p:sp>
      </p:grpSp>
      <p:pic>
        <p:nvPicPr>
          <p:cNvPr id="26" name="Picture 25"/>
          <p:cNvPicPr>
            <a:picLocks noChangeAspect="1"/>
          </p:cNvPicPr>
          <p:nvPr/>
        </p:nvPicPr>
        <p:blipFill>
          <a:blip r:embed="rId6"/>
          <a:stretch>
            <a:fillRect/>
          </a:stretch>
        </p:blipFill>
        <p:spPr>
          <a:xfrm>
            <a:off x="89912" y="2181516"/>
            <a:ext cx="1056901" cy="1041400"/>
          </a:xfrm>
          <a:prstGeom prst="rect">
            <a:avLst/>
          </a:prstGeom>
        </p:spPr>
      </p:pic>
      <p:sp>
        <p:nvSpPr>
          <p:cNvPr id="27" name="TextBox 26"/>
          <p:cNvSpPr txBox="1"/>
          <p:nvPr/>
        </p:nvSpPr>
        <p:spPr>
          <a:xfrm>
            <a:off x="494672" y="1051427"/>
            <a:ext cx="2357136" cy="1077218"/>
          </a:xfrm>
          <a:prstGeom prst="rect">
            <a:avLst/>
          </a:prstGeom>
          <a:noFill/>
        </p:spPr>
        <p:txBody>
          <a:bodyPr wrap="none" rtlCol="0">
            <a:spAutoFit/>
          </a:bodyPr>
          <a:lstStyle/>
          <a:p>
            <a:r>
              <a:rPr lang="en-US" sz="1600" dirty="0">
                <a:solidFill>
                  <a:srgbClr val="FFFFFF"/>
                </a:solidFill>
                <a:latin typeface="Arial"/>
                <a:cs typeface="Arial"/>
              </a:rPr>
              <a:t>&gt; </a:t>
            </a:r>
            <a:r>
              <a:rPr lang="en-US" sz="1600" dirty="0" err="1">
                <a:solidFill>
                  <a:srgbClr val="FFFFFF"/>
                </a:solidFill>
                <a:latin typeface="Arial"/>
                <a:cs typeface="Arial"/>
              </a:rPr>
              <a:t>docker</a:t>
            </a:r>
            <a:r>
              <a:rPr lang="en-US" sz="1600" dirty="0">
                <a:solidFill>
                  <a:srgbClr val="FFFFFF"/>
                </a:solidFill>
                <a:latin typeface="Arial"/>
                <a:cs typeface="Arial"/>
              </a:rPr>
              <a:t> run</a:t>
            </a:r>
          </a:p>
          <a:p>
            <a:r>
              <a:rPr lang="en-US" sz="1600" dirty="0">
                <a:solidFill>
                  <a:srgbClr val="FFFFFF"/>
                </a:solidFill>
                <a:latin typeface="Arial"/>
                <a:cs typeface="Arial"/>
              </a:rPr>
              <a:t> –volume-driver=</a:t>
            </a:r>
            <a:r>
              <a:rPr lang="en-US" sz="1600" dirty="0" err="1">
                <a:solidFill>
                  <a:srgbClr val="FFFFFF"/>
                </a:solidFill>
                <a:latin typeface="Arial"/>
                <a:cs typeface="Arial"/>
              </a:rPr>
              <a:t>scaleio</a:t>
            </a:r>
            <a:endParaRPr lang="en-US" sz="1600" dirty="0">
              <a:solidFill>
                <a:srgbClr val="FFFFFF"/>
              </a:solidFill>
              <a:latin typeface="Arial"/>
              <a:cs typeface="Arial"/>
            </a:endParaRPr>
          </a:p>
          <a:p>
            <a:r>
              <a:rPr lang="en-US" sz="1600" dirty="0">
                <a:solidFill>
                  <a:srgbClr val="FFFFFF"/>
                </a:solidFill>
                <a:latin typeface="Arial"/>
                <a:cs typeface="Arial"/>
              </a:rPr>
              <a:t> -v </a:t>
            </a:r>
            <a:r>
              <a:rPr lang="en-US" sz="1600" dirty="0" err="1">
                <a:solidFill>
                  <a:srgbClr val="FFFFFF"/>
                </a:solidFill>
                <a:latin typeface="Arial"/>
                <a:cs typeface="Arial"/>
              </a:rPr>
              <a:t>redisv</a:t>
            </a:r>
            <a:r>
              <a:rPr lang="en-US" sz="1600" dirty="0">
                <a:solidFill>
                  <a:srgbClr val="FFFFFF"/>
                </a:solidFill>
                <a:latin typeface="Arial"/>
                <a:cs typeface="Arial"/>
              </a:rPr>
              <a:t>:/data</a:t>
            </a:r>
          </a:p>
          <a:p>
            <a:r>
              <a:rPr lang="en-US" sz="1600" dirty="0">
                <a:solidFill>
                  <a:srgbClr val="FFFFFF"/>
                </a:solidFill>
                <a:latin typeface="Arial"/>
                <a:cs typeface="Arial"/>
              </a:rPr>
              <a:t> </a:t>
            </a:r>
            <a:r>
              <a:rPr lang="en-US" sz="1600" dirty="0" err="1">
                <a:solidFill>
                  <a:srgbClr val="FFFFFF"/>
                </a:solidFill>
                <a:latin typeface="Arial"/>
                <a:cs typeface="Arial"/>
              </a:rPr>
              <a:t>redis</a:t>
            </a:r>
            <a:r>
              <a:rPr lang="en-US" sz="1600" dirty="0">
                <a:solidFill>
                  <a:srgbClr val="FFFFFF"/>
                </a:solidFill>
                <a:latin typeface="Arial"/>
                <a:cs typeface="Arial"/>
              </a:rPr>
              <a:t> </a:t>
            </a:r>
          </a:p>
        </p:txBody>
      </p:sp>
      <p:grpSp>
        <p:nvGrpSpPr>
          <p:cNvPr id="30" name="Group 29"/>
          <p:cNvGrpSpPr/>
          <p:nvPr/>
        </p:nvGrpSpPr>
        <p:grpSpPr>
          <a:xfrm>
            <a:off x="6509855" y="2472774"/>
            <a:ext cx="1472015" cy="592071"/>
            <a:chOff x="678540" y="1596848"/>
            <a:chExt cx="1472015" cy="592071"/>
          </a:xfrm>
        </p:grpSpPr>
        <p:pic>
          <p:nvPicPr>
            <p:cNvPr id="31" name="Picture 30" descr="storage logo.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6500" y="1596848"/>
              <a:ext cx="400050" cy="270052"/>
            </a:xfrm>
            <a:prstGeom prst="rect">
              <a:avLst/>
            </a:prstGeom>
          </p:spPr>
        </p:pic>
        <p:sp>
          <p:nvSpPr>
            <p:cNvPr id="32" name="TextBox 31"/>
            <p:cNvSpPr txBox="1"/>
            <p:nvPr/>
          </p:nvSpPr>
          <p:spPr>
            <a:xfrm>
              <a:off x="678540" y="1881142"/>
              <a:ext cx="1472015" cy="307777"/>
            </a:xfrm>
            <a:prstGeom prst="rect">
              <a:avLst/>
            </a:prstGeom>
            <a:noFill/>
          </p:spPr>
          <p:txBody>
            <a:bodyPr wrap="none" rtlCol="0">
              <a:spAutoFit/>
            </a:bodyPr>
            <a:lstStyle/>
            <a:p>
              <a:r>
                <a:rPr lang="en-US" sz="1400" dirty="0" err="1">
                  <a:solidFill>
                    <a:srgbClr val="FFFFFF"/>
                  </a:solidFill>
                  <a:latin typeface="Arial"/>
                  <a:cs typeface="Arial"/>
                </a:rPr>
                <a:t>ScaleIO</a:t>
              </a:r>
              <a:r>
                <a:rPr lang="en-US" sz="1400" dirty="0">
                  <a:solidFill>
                    <a:srgbClr val="FFFFFF"/>
                  </a:solidFill>
                  <a:latin typeface="Arial"/>
                  <a:cs typeface="Arial"/>
                </a:rPr>
                <a:t> Volume</a:t>
              </a:r>
            </a:p>
          </p:txBody>
        </p:sp>
      </p:grpSp>
      <p:pic>
        <p:nvPicPr>
          <p:cNvPr id="34" name="Picture 33"/>
          <p:cNvPicPr>
            <a:picLocks noChangeAspect="1"/>
          </p:cNvPicPr>
          <p:nvPr/>
        </p:nvPicPr>
        <p:blipFill>
          <a:blip r:embed="rId8"/>
          <a:stretch>
            <a:fillRect/>
          </a:stretch>
        </p:blipFill>
        <p:spPr>
          <a:xfrm>
            <a:off x="297624" y="3486472"/>
            <a:ext cx="1197505" cy="926857"/>
          </a:xfrm>
          <a:prstGeom prst="rect">
            <a:avLst/>
          </a:prstGeom>
        </p:spPr>
      </p:pic>
      <p:pic>
        <p:nvPicPr>
          <p:cNvPr id="35" name="Picture 34"/>
          <p:cNvPicPr>
            <a:picLocks noChangeAspect="1"/>
          </p:cNvPicPr>
          <p:nvPr/>
        </p:nvPicPr>
        <p:blipFill>
          <a:blip r:embed="rId9"/>
          <a:stretch>
            <a:fillRect/>
          </a:stretch>
        </p:blipFill>
        <p:spPr>
          <a:xfrm>
            <a:off x="1409894" y="3622934"/>
            <a:ext cx="830400" cy="611728"/>
          </a:xfrm>
          <a:prstGeom prst="rect">
            <a:avLst/>
          </a:prstGeom>
        </p:spPr>
      </p:pic>
      <p:pic>
        <p:nvPicPr>
          <p:cNvPr id="36" name="Picture 35"/>
          <p:cNvPicPr>
            <a:picLocks noChangeAspect="1"/>
          </p:cNvPicPr>
          <p:nvPr/>
        </p:nvPicPr>
        <p:blipFill>
          <a:blip r:embed="rId10"/>
          <a:stretch>
            <a:fillRect/>
          </a:stretch>
        </p:blipFill>
        <p:spPr>
          <a:xfrm>
            <a:off x="1602031" y="4330771"/>
            <a:ext cx="1379237" cy="501123"/>
          </a:xfrm>
          <a:prstGeom prst="rect">
            <a:avLst/>
          </a:prstGeom>
        </p:spPr>
      </p:pic>
      <p:pic>
        <p:nvPicPr>
          <p:cNvPr id="37" name="Picture 36"/>
          <p:cNvPicPr>
            <a:picLocks noChangeAspect="1"/>
          </p:cNvPicPr>
          <p:nvPr/>
        </p:nvPicPr>
        <p:blipFill>
          <a:blip r:embed="rId11"/>
          <a:stretch>
            <a:fillRect/>
          </a:stretch>
        </p:blipFill>
        <p:spPr>
          <a:xfrm>
            <a:off x="368196" y="4362255"/>
            <a:ext cx="1024406" cy="692511"/>
          </a:xfrm>
          <a:prstGeom prst="rect">
            <a:avLst/>
          </a:prstGeom>
        </p:spPr>
      </p:pic>
      <p:cxnSp>
        <p:nvCxnSpPr>
          <p:cNvPr id="38" name="Straight Arrow Connector 37"/>
          <p:cNvCxnSpPr>
            <a:stCxn id="24" idx="3"/>
            <a:endCxn id="31" idx="0"/>
          </p:cNvCxnSpPr>
          <p:nvPr/>
        </p:nvCxnSpPr>
        <p:spPr>
          <a:xfrm>
            <a:off x="6121820" y="1800000"/>
            <a:ext cx="1116020" cy="672774"/>
          </a:xfrm>
          <a:prstGeom prst="straightConnector1">
            <a:avLst/>
          </a:prstGeom>
          <a:ln w="25400" cmpd="sng">
            <a:solidFill>
              <a:schemeClr val="tx2"/>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2" idx="2"/>
            <a:endCxn id="15" idx="0"/>
          </p:cNvCxnSpPr>
          <p:nvPr/>
        </p:nvCxnSpPr>
        <p:spPr>
          <a:xfrm>
            <a:off x="7245863" y="3064845"/>
            <a:ext cx="6692" cy="735647"/>
          </a:xfrm>
          <a:prstGeom prst="straightConnector1">
            <a:avLst/>
          </a:prstGeom>
          <a:ln w="25400" cmpd="sng">
            <a:solidFill>
              <a:schemeClr val="tx2"/>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159000" y="3200400"/>
            <a:ext cx="941283" cy="289823"/>
          </a:xfrm>
          <a:prstGeom prst="rect">
            <a:avLst/>
          </a:prstGeom>
          <a:noFill/>
        </p:spPr>
        <p:txBody>
          <a:bodyPr wrap="none" rtlCol="0">
            <a:spAutoFit/>
          </a:bodyPr>
          <a:lstStyle/>
          <a:p>
            <a:pPr>
              <a:lnSpc>
                <a:spcPct val="90000"/>
              </a:lnSpc>
              <a:spcBef>
                <a:spcPts val="600"/>
              </a:spcBef>
              <a:spcAft>
                <a:spcPts val="0"/>
              </a:spcAft>
              <a:buClr>
                <a:schemeClr val="bg1"/>
              </a:buClr>
            </a:pPr>
            <a:r>
              <a:rPr lang="en-US" sz="1400" dirty="0">
                <a:solidFill>
                  <a:srgbClr val="FFFFFF"/>
                </a:solidFill>
                <a:latin typeface="+mn-lt"/>
              </a:rPr>
              <a:t>REX-Ray</a:t>
            </a:r>
          </a:p>
        </p:txBody>
      </p:sp>
      <p:pic>
        <p:nvPicPr>
          <p:cNvPr id="40" name="Picture 39"/>
          <p:cNvPicPr>
            <a:picLocks noChangeAspect="1"/>
          </p:cNvPicPr>
          <p:nvPr/>
        </p:nvPicPr>
        <p:blipFill>
          <a:blip r:embed="rId12"/>
          <a:stretch>
            <a:fillRect/>
          </a:stretch>
        </p:blipFill>
        <p:spPr>
          <a:xfrm>
            <a:off x="2372370" y="3554669"/>
            <a:ext cx="787937" cy="787937"/>
          </a:xfrm>
          <a:prstGeom prst="rect">
            <a:avLst/>
          </a:prstGeom>
        </p:spPr>
      </p:pic>
      <p:pic>
        <p:nvPicPr>
          <p:cNvPr id="42" name="Picture 2" descr="Image result for scaleio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68566" y="4288678"/>
            <a:ext cx="1286718" cy="24930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984952" y="981421"/>
            <a:ext cx="869149" cy="1200329"/>
          </a:xfrm>
          <a:prstGeom prst="rect">
            <a:avLst/>
          </a:prstGeom>
          <a:noFill/>
        </p:spPr>
        <p:txBody>
          <a:bodyPr wrap="none" rtlCol="0">
            <a:spAutoFit/>
          </a:bodyPr>
          <a:lstStyle/>
          <a:p>
            <a:pPr>
              <a:lnSpc>
                <a:spcPct val="90000"/>
              </a:lnSpc>
              <a:spcBef>
                <a:spcPts val="600"/>
              </a:spcBef>
              <a:spcAft>
                <a:spcPts val="0"/>
              </a:spcAft>
              <a:buClr>
                <a:schemeClr val="bg1"/>
              </a:buClr>
            </a:pPr>
            <a:r>
              <a:rPr lang="en-GB" sz="8000" b="1">
                <a:solidFill>
                  <a:srgbClr val="FF0000"/>
                </a:solidFill>
                <a:latin typeface="+mn-lt"/>
              </a:rPr>
              <a:t>X</a:t>
            </a:r>
            <a:endParaRPr lang="en-GB" sz="8000" b="1" dirty="0">
              <a:solidFill>
                <a:srgbClr val="FF0000"/>
              </a:solidFill>
              <a:latin typeface="+mn-lt"/>
            </a:endParaRPr>
          </a:p>
        </p:txBody>
      </p:sp>
      <p:cxnSp>
        <p:nvCxnSpPr>
          <p:cNvPr id="43" name="Straight Arrow Connector 42"/>
          <p:cNvCxnSpPr>
            <a:endCxn id="31" idx="0"/>
          </p:cNvCxnSpPr>
          <p:nvPr/>
        </p:nvCxnSpPr>
        <p:spPr>
          <a:xfrm>
            <a:off x="4443125" y="1913037"/>
            <a:ext cx="2794715" cy="559737"/>
          </a:xfrm>
          <a:prstGeom prst="straightConnector1">
            <a:avLst/>
          </a:prstGeom>
          <a:ln w="25400" cmpd="sng">
            <a:solidFill>
              <a:schemeClr val="tx2"/>
            </a:solidFill>
            <a:prstDash val="sysDot"/>
            <a:round/>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3030618" y="1215343"/>
            <a:ext cx="1467068" cy="738545"/>
            <a:chOff x="5943600" y="1181100"/>
            <a:chExt cx="1467068" cy="738545"/>
          </a:xfrm>
        </p:grpSpPr>
        <p:pic>
          <p:nvPicPr>
            <p:cNvPr id="46" name="Picture 45" descr="redi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3800" y="1246535"/>
              <a:ext cx="845820" cy="282544"/>
            </a:xfrm>
            <a:prstGeom prst="rect">
              <a:avLst/>
            </a:prstGeom>
          </p:spPr>
        </p:pic>
        <p:sp>
          <p:nvSpPr>
            <p:cNvPr id="47" name="Rectangle 46"/>
            <p:cNvSpPr/>
            <p:nvPr/>
          </p:nvSpPr>
          <p:spPr>
            <a:xfrm>
              <a:off x="6172200" y="1181100"/>
              <a:ext cx="1054100" cy="393700"/>
            </a:xfrm>
            <a:prstGeom prst="rect">
              <a:avLst/>
            </a:prstGeom>
            <a:no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cs typeface="Arial"/>
              </a:endParaRPr>
            </a:p>
          </p:txBody>
        </p:sp>
        <p:sp>
          <p:nvSpPr>
            <p:cNvPr id="49" name="TextBox 48"/>
            <p:cNvSpPr txBox="1"/>
            <p:nvPr/>
          </p:nvSpPr>
          <p:spPr>
            <a:xfrm>
              <a:off x="5943600" y="1611868"/>
              <a:ext cx="1467068" cy="307777"/>
            </a:xfrm>
            <a:prstGeom prst="rect">
              <a:avLst/>
            </a:prstGeom>
            <a:noFill/>
          </p:spPr>
          <p:txBody>
            <a:bodyPr wrap="none" rtlCol="0">
              <a:spAutoFit/>
            </a:bodyPr>
            <a:lstStyle/>
            <a:p>
              <a:r>
                <a:rPr lang="en-US" sz="1400" dirty="0" err="1">
                  <a:solidFill>
                    <a:srgbClr val="FFFFFF"/>
                  </a:solidFill>
                  <a:latin typeface="Arial"/>
                  <a:cs typeface="Arial"/>
                </a:rPr>
                <a:t>Redis</a:t>
              </a:r>
              <a:r>
                <a:rPr lang="en-US" sz="1400" dirty="0">
                  <a:solidFill>
                    <a:srgbClr val="FFFFFF"/>
                  </a:solidFill>
                  <a:latin typeface="Arial"/>
                  <a:cs typeface="Arial"/>
                </a:rPr>
                <a:t> Container</a:t>
              </a:r>
            </a:p>
          </p:txBody>
        </p:sp>
      </p:grpSp>
      <p:sp>
        <p:nvSpPr>
          <p:cNvPr id="50" name="TextBox 49"/>
          <p:cNvSpPr txBox="1"/>
          <p:nvPr/>
        </p:nvSpPr>
        <p:spPr>
          <a:xfrm>
            <a:off x="3666918" y="3192174"/>
            <a:ext cx="941283" cy="289823"/>
          </a:xfrm>
          <a:prstGeom prst="rect">
            <a:avLst/>
          </a:prstGeom>
          <a:noFill/>
        </p:spPr>
        <p:txBody>
          <a:bodyPr wrap="none" rtlCol="0">
            <a:spAutoFit/>
          </a:bodyPr>
          <a:lstStyle/>
          <a:p>
            <a:pPr>
              <a:lnSpc>
                <a:spcPct val="90000"/>
              </a:lnSpc>
              <a:spcBef>
                <a:spcPts val="600"/>
              </a:spcBef>
              <a:spcAft>
                <a:spcPts val="0"/>
              </a:spcAft>
              <a:buClr>
                <a:schemeClr val="bg1"/>
              </a:buClr>
            </a:pPr>
            <a:r>
              <a:rPr lang="en-US" sz="1400" dirty="0">
                <a:solidFill>
                  <a:srgbClr val="FFFFFF"/>
                </a:solidFill>
                <a:latin typeface="+mn-lt"/>
              </a:rPr>
              <a:t>REX-Ray</a:t>
            </a:r>
          </a:p>
        </p:txBody>
      </p:sp>
      <p:sp>
        <p:nvSpPr>
          <p:cNvPr id="51" name="TextBox 50"/>
          <p:cNvSpPr txBox="1"/>
          <p:nvPr/>
        </p:nvSpPr>
        <p:spPr>
          <a:xfrm>
            <a:off x="5016227" y="3200399"/>
            <a:ext cx="941283" cy="289823"/>
          </a:xfrm>
          <a:prstGeom prst="rect">
            <a:avLst/>
          </a:prstGeom>
          <a:noFill/>
        </p:spPr>
        <p:txBody>
          <a:bodyPr wrap="none" rtlCol="0">
            <a:spAutoFit/>
          </a:bodyPr>
          <a:lstStyle/>
          <a:p>
            <a:pPr>
              <a:lnSpc>
                <a:spcPct val="90000"/>
              </a:lnSpc>
              <a:spcBef>
                <a:spcPts val="600"/>
              </a:spcBef>
              <a:spcAft>
                <a:spcPts val="0"/>
              </a:spcAft>
              <a:buClr>
                <a:schemeClr val="bg1"/>
              </a:buClr>
            </a:pPr>
            <a:r>
              <a:rPr lang="en-US" sz="1400" dirty="0">
                <a:solidFill>
                  <a:srgbClr val="FFFFFF"/>
                </a:solidFill>
                <a:latin typeface="+mn-lt"/>
              </a:rPr>
              <a:t>REX-Ray</a:t>
            </a:r>
          </a:p>
        </p:txBody>
      </p:sp>
    </p:spTree>
    <p:extLst>
      <p:ext uri="{BB962C8B-B14F-4D97-AF65-F5344CB8AC3E}">
        <p14:creationId xmlns:p14="http://schemas.microsoft.com/office/powerpoint/2010/main" val="60927968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5" grpId="0"/>
      <p:bldP spid="20" grpId="0"/>
      <p:bldP spid="50"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NOW we are getting somewhere</a:t>
            </a:r>
            <a:endParaRPr lang="en-US"/>
          </a:p>
        </p:txBody>
      </p:sp>
      <p:sp>
        <p:nvSpPr>
          <p:cNvPr id="16" name="Rectangle 15"/>
          <p:cNvSpPr/>
          <p:nvPr/>
        </p:nvSpPr>
        <p:spPr>
          <a:xfrm>
            <a:off x="3622431" y="958362"/>
            <a:ext cx="1494692" cy="1002323"/>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Verdana"/>
              <a:ea typeface="+mn-ea"/>
              <a:cs typeface="+mn-cs"/>
            </a:endParaRPr>
          </a:p>
        </p:txBody>
      </p:sp>
      <p:sp>
        <p:nvSpPr>
          <p:cNvPr id="17" name="Rectangle 16"/>
          <p:cNvSpPr/>
          <p:nvPr/>
        </p:nvSpPr>
        <p:spPr>
          <a:xfrm>
            <a:off x="4485420" y="3563084"/>
            <a:ext cx="1260810" cy="1002323"/>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FFFF"/>
                </a:solidFill>
                <a:effectLst/>
                <a:uLnTx/>
                <a:uFillTx/>
                <a:latin typeface="Verdana"/>
                <a:ea typeface="+mn-ea"/>
                <a:cs typeface="+mn-cs"/>
              </a:rPr>
              <a:t>GCE</a:t>
            </a:r>
          </a:p>
        </p:txBody>
      </p:sp>
      <p:sp>
        <p:nvSpPr>
          <p:cNvPr id="18" name="Rectangle 17"/>
          <p:cNvSpPr/>
          <p:nvPr/>
        </p:nvSpPr>
        <p:spPr>
          <a:xfrm>
            <a:off x="3622431" y="2261822"/>
            <a:ext cx="1494692" cy="1002323"/>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Verdana"/>
              <a:ea typeface="+mn-ea"/>
              <a:cs typeface="+mn-cs"/>
            </a:endParaRPr>
          </a:p>
        </p:txBody>
      </p:sp>
      <p:sp>
        <p:nvSpPr>
          <p:cNvPr id="19" name="Rectangle 18"/>
          <p:cNvSpPr/>
          <p:nvPr/>
        </p:nvSpPr>
        <p:spPr>
          <a:xfrm>
            <a:off x="3108966" y="3563082"/>
            <a:ext cx="1260810" cy="1002323"/>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FFFF"/>
                </a:solidFill>
                <a:effectLst/>
                <a:uLnTx/>
                <a:uFillTx/>
                <a:latin typeface="Verdana"/>
                <a:ea typeface="+mn-ea"/>
                <a:cs typeface="+mn-cs"/>
              </a:rPr>
              <a:t>AWS</a:t>
            </a:r>
          </a:p>
        </p:txBody>
      </p:sp>
      <p:sp>
        <p:nvSpPr>
          <p:cNvPr id="20" name="Rectangle 19"/>
          <p:cNvSpPr/>
          <p:nvPr/>
        </p:nvSpPr>
        <p:spPr>
          <a:xfrm>
            <a:off x="1497333" y="3563081"/>
            <a:ext cx="1494692" cy="1002323"/>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smtClean="0">
                <a:ln>
                  <a:noFill/>
                </a:ln>
                <a:solidFill>
                  <a:srgbClr val="FFFFFF"/>
                </a:solidFill>
                <a:effectLst/>
                <a:uLnTx/>
                <a:uFillTx/>
                <a:latin typeface="Verdana"/>
                <a:ea typeface="+mn-ea"/>
                <a:cs typeface="+mn-cs"/>
              </a:rPr>
              <a:t>Dell EMC</a:t>
            </a:r>
            <a:endParaRPr kumimoji="0" lang="en-US" sz="1800" b="1" i="0" u="none" strike="noStrike" kern="0" cap="none" spc="0" normalizeH="0" baseline="0" noProof="0" dirty="0" smtClean="0">
              <a:ln>
                <a:noFill/>
              </a:ln>
              <a:solidFill>
                <a:srgbClr val="FFFFFF"/>
              </a:solidFill>
              <a:effectLst/>
              <a:uLnTx/>
              <a:uFillTx/>
              <a:latin typeface="Verdana"/>
              <a:ea typeface="+mn-ea"/>
              <a:cs typeface="+mn-cs"/>
            </a:endParaRPr>
          </a:p>
        </p:txBody>
      </p:sp>
      <p:sp>
        <p:nvSpPr>
          <p:cNvPr id="21" name="Rectangle 20"/>
          <p:cNvSpPr/>
          <p:nvPr/>
        </p:nvSpPr>
        <p:spPr>
          <a:xfrm>
            <a:off x="5861874" y="3563081"/>
            <a:ext cx="1494692" cy="1002323"/>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smtClean="0">
                <a:ln>
                  <a:noFill/>
                </a:ln>
                <a:solidFill>
                  <a:srgbClr val="FFFFFF"/>
                </a:solidFill>
                <a:effectLst/>
                <a:uLnTx/>
                <a:uFillTx/>
                <a:latin typeface="Verdana"/>
                <a:ea typeface="+mn-ea"/>
                <a:cs typeface="+mn-cs"/>
              </a:rPr>
              <a:t>OpenStack</a:t>
            </a:r>
            <a:endParaRPr kumimoji="0" lang="en-US" sz="1600" b="1" i="0" u="none" strike="noStrike" kern="0" cap="none" spc="0" normalizeH="0" baseline="0" noProof="0" dirty="0" smtClean="0">
              <a:ln>
                <a:noFill/>
              </a:ln>
              <a:solidFill>
                <a:srgbClr val="FFFFFF"/>
              </a:solidFill>
              <a:effectLst/>
              <a:uLnTx/>
              <a:uFillTx/>
              <a:latin typeface="Verdana"/>
              <a:ea typeface="+mn-ea"/>
              <a:cs typeface="+mn-cs"/>
            </a:endParaRPr>
          </a:p>
        </p:txBody>
      </p:sp>
      <p:pic>
        <p:nvPicPr>
          <p:cNvPr id="22" name="Picture 21"/>
          <p:cNvPicPr>
            <a:picLocks noChangeAspect="1"/>
          </p:cNvPicPr>
          <p:nvPr/>
        </p:nvPicPr>
        <p:blipFill>
          <a:blip r:embed="rId2"/>
          <a:stretch>
            <a:fillRect/>
          </a:stretch>
        </p:blipFill>
        <p:spPr>
          <a:xfrm>
            <a:off x="3594533" y="780318"/>
            <a:ext cx="1522590" cy="1358411"/>
          </a:xfrm>
          <a:prstGeom prst="rect">
            <a:avLst/>
          </a:prstGeom>
        </p:spPr>
      </p:pic>
      <p:pic>
        <p:nvPicPr>
          <p:cNvPr id="23" name="Picture 22"/>
          <p:cNvPicPr>
            <a:picLocks noChangeAspect="1"/>
          </p:cNvPicPr>
          <p:nvPr/>
        </p:nvPicPr>
        <p:blipFill rotWithShape="1">
          <a:blip r:embed="rId3"/>
          <a:srcRect b="16788"/>
          <a:stretch/>
        </p:blipFill>
        <p:spPr>
          <a:xfrm>
            <a:off x="3672897" y="2261821"/>
            <a:ext cx="1444226" cy="1002324"/>
          </a:xfrm>
          <a:prstGeom prst="rect">
            <a:avLst/>
          </a:prstGeom>
        </p:spPr>
      </p:pic>
      <p:cxnSp>
        <p:nvCxnSpPr>
          <p:cNvPr id="24" name="Straight Arrow Connector 23"/>
          <p:cNvCxnSpPr/>
          <p:nvPr/>
        </p:nvCxnSpPr>
        <p:spPr>
          <a:xfrm>
            <a:off x="4369776" y="1998051"/>
            <a:ext cx="0" cy="246185"/>
          </a:xfrm>
          <a:prstGeom prst="straightConnector1">
            <a:avLst/>
          </a:prstGeom>
          <a:noFill/>
          <a:ln w="12700" cap="flat" cmpd="sng" algn="ctr">
            <a:solidFill>
              <a:srgbClr val="717074"/>
            </a:solidFill>
            <a:prstDash val="solid"/>
            <a:tailEnd type="triangle"/>
          </a:ln>
          <a:effectLst/>
        </p:spPr>
      </p:cxnSp>
      <p:cxnSp>
        <p:nvCxnSpPr>
          <p:cNvPr id="25" name="Straight Arrow Connector 24"/>
          <p:cNvCxnSpPr/>
          <p:nvPr/>
        </p:nvCxnSpPr>
        <p:spPr>
          <a:xfrm>
            <a:off x="3853962" y="3290521"/>
            <a:ext cx="0" cy="246185"/>
          </a:xfrm>
          <a:prstGeom prst="straightConnector1">
            <a:avLst/>
          </a:prstGeom>
          <a:noFill/>
          <a:ln w="12700" cap="flat" cmpd="sng" algn="ctr">
            <a:solidFill>
              <a:srgbClr val="717074"/>
            </a:solidFill>
            <a:prstDash val="solid"/>
            <a:tailEnd type="triangle"/>
          </a:ln>
          <a:effectLst/>
        </p:spPr>
      </p:cxnSp>
      <p:cxnSp>
        <p:nvCxnSpPr>
          <p:cNvPr id="26" name="Straight Arrow Connector 25"/>
          <p:cNvCxnSpPr/>
          <p:nvPr/>
        </p:nvCxnSpPr>
        <p:spPr>
          <a:xfrm>
            <a:off x="4873868" y="3290521"/>
            <a:ext cx="0" cy="246185"/>
          </a:xfrm>
          <a:prstGeom prst="straightConnector1">
            <a:avLst/>
          </a:prstGeom>
          <a:noFill/>
          <a:ln w="12700" cap="flat" cmpd="sng" algn="ctr">
            <a:solidFill>
              <a:srgbClr val="717074"/>
            </a:solidFill>
            <a:prstDash val="solid"/>
            <a:tailEnd type="triangle"/>
          </a:ln>
          <a:effectLst/>
        </p:spPr>
      </p:cxnSp>
      <p:cxnSp>
        <p:nvCxnSpPr>
          <p:cNvPr id="27" name="Straight Arrow Connector 26"/>
          <p:cNvCxnSpPr/>
          <p:nvPr/>
        </p:nvCxnSpPr>
        <p:spPr>
          <a:xfrm>
            <a:off x="5167589" y="3264145"/>
            <a:ext cx="1082154" cy="272561"/>
          </a:xfrm>
          <a:prstGeom prst="straightConnector1">
            <a:avLst/>
          </a:prstGeom>
          <a:noFill/>
          <a:ln w="12700" cap="flat" cmpd="sng" algn="ctr">
            <a:solidFill>
              <a:srgbClr val="717074"/>
            </a:solidFill>
            <a:prstDash val="solid"/>
            <a:tailEnd type="triangle"/>
          </a:ln>
          <a:effectLst/>
        </p:spPr>
      </p:cxnSp>
      <p:cxnSp>
        <p:nvCxnSpPr>
          <p:cNvPr id="28" name="Straight Arrow Connector 27"/>
          <p:cNvCxnSpPr/>
          <p:nvPr/>
        </p:nvCxnSpPr>
        <p:spPr>
          <a:xfrm flipH="1">
            <a:off x="2451466" y="3290521"/>
            <a:ext cx="1143067" cy="246185"/>
          </a:xfrm>
          <a:prstGeom prst="straightConnector1">
            <a:avLst/>
          </a:prstGeom>
          <a:noFill/>
          <a:ln w="12700" cap="flat" cmpd="sng" algn="ctr">
            <a:solidFill>
              <a:srgbClr val="717074"/>
            </a:solidFill>
            <a:prstDash val="solid"/>
            <a:tailEnd type="triangle"/>
          </a:ln>
          <a:effectLst/>
        </p:spPr>
      </p:cxnSp>
      <p:cxnSp>
        <p:nvCxnSpPr>
          <p:cNvPr id="29" name="Straight Arrow Connector 28"/>
          <p:cNvCxnSpPr/>
          <p:nvPr/>
        </p:nvCxnSpPr>
        <p:spPr>
          <a:xfrm>
            <a:off x="5167589" y="2991584"/>
            <a:ext cx="2802181" cy="496127"/>
          </a:xfrm>
          <a:prstGeom prst="straightConnector1">
            <a:avLst/>
          </a:prstGeom>
          <a:noFill/>
          <a:ln w="12700" cap="flat" cmpd="sng" algn="ctr">
            <a:solidFill>
              <a:srgbClr val="717074"/>
            </a:solidFill>
            <a:prstDash val="solid"/>
            <a:tailEnd type="triangle"/>
          </a:ln>
          <a:effectLst/>
        </p:spPr>
      </p:cxnSp>
      <p:sp>
        <p:nvSpPr>
          <p:cNvPr id="31" name="Rectangle 30"/>
          <p:cNvSpPr/>
          <p:nvPr/>
        </p:nvSpPr>
        <p:spPr>
          <a:xfrm>
            <a:off x="7472210" y="3563081"/>
            <a:ext cx="1494692" cy="1002323"/>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smtClean="0">
                <a:ln>
                  <a:noFill/>
                </a:ln>
                <a:solidFill>
                  <a:srgbClr val="FFFFFF"/>
                </a:solidFill>
                <a:effectLst/>
                <a:uLnTx/>
                <a:uFillTx/>
                <a:latin typeface="Verdana"/>
                <a:ea typeface="+mn-ea"/>
                <a:cs typeface="+mn-cs"/>
              </a:rPr>
              <a:t>Virtualbox</a:t>
            </a:r>
            <a:endParaRPr kumimoji="0" lang="en-US" sz="1600" b="1" i="0" u="none" strike="noStrike" kern="0" cap="none" spc="0" normalizeH="0" baseline="0" noProof="0" dirty="0" smtClean="0">
              <a:ln>
                <a:noFill/>
              </a:ln>
              <a:solidFill>
                <a:srgbClr val="FFFFFF"/>
              </a:solidFill>
              <a:effectLst/>
              <a:uLnTx/>
              <a:uFillTx/>
              <a:latin typeface="Verdana"/>
              <a:ea typeface="+mn-ea"/>
              <a:cs typeface="+mn-cs"/>
            </a:endParaRPr>
          </a:p>
        </p:txBody>
      </p:sp>
      <p:sp>
        <p:nvSpPr>
          <p:cNvPr id="34" name="Rectangle 33"/>
          <p:cNvSpPr/>
          <p:nvPr/>
        </p:nvSpPr>
        <p:spPr>
          <a:xfrm>
            <a:off x="123479" y="3563080"/>
            <a:ext cx="1254313" cy="1002323"/>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a:solidFill>
                  <a:srgbClr val="FFFFFF"/>
                </a:solidFill>
                <a:latin typeface="Verdana"/>
              </a:rPr>
              <a:t>R</a:t>
            </a:r>
            <a:r>
              <a:rPr kumimoji="0" lang="en-US" sz="1400" b="1" i="0" u="none" strike="noStrike" kern="0" cap="none" spc="0" normalizeH="0" baseline="0" noProof="0" smtClean="0">
                <a:ln>
                  <a:noFill/>
                </a:ln>
                <a:solidFill>
                  <a:srgbClr val="FFFFFF"/>
                </a:solidFill>
                <a:effectLst/>
                <a:uLnTx/>
                <a:uFillTx/>
                <a:latin typeface="Verdana"/>
              </a:rPr>
              <a:t>ackspace</a:t>
            </a:r>
            <a:endParaRPr kumimoji="0" lang="en-US" sz="1400" b="1" i="0" u="none" strike="noStrike" kern="0" cap="none" spc="0" normalizeH="0" baseline="0" noProof="0" dirty="0" smtClean="0">
              <a:ln>
                <a:noFill/>
              </a:ln>
              <a:solidFill>
                <a:srgbClr val="FFFFFF"/>
              </a:solidFill>
              <a:effectLst/>
              <a:uLnTx/>
              <a:uFillTx/>
              <a:latin typeface="Verdana"/>
            </a:endParaRPr>
          </a:p>
        </p:txBody>
      </p:sp>
      <p:cxnSp>
        <p:nvCxnSpPr>
          <p:cNvPr id="35" name="Straight Arrow Connector 34"/>
          <p:cNvCxnSpPr/>
          <p:nvPr/>
        </p:nvCxnSpPr>
        <p:spPr>
          <a:xfrm flipH="1">
            <a:off x="894413" y="2991584"/>
            <a:ext cx="2648035" cy="496127"/>
          </a:xfrm>
          <a:prstGeom prst="straightConnector1">
            <a:avLst/>
          </a:prstGeom>
          <a:noFill/>
          <a:ln w="12700" cap="flat" cmpd="sng" algn="ctr">
            <a:solidFill>
              <a:srgbClr val="717074"/>
            </a:solidFill>
            <a:prstDash val="solid"/>
            <a:tailEnd type="triangle"/>
          </a:ln>
          <a:effectLst/>
        </p:spPr>
      </p:cxnSp>
      <p:sp>
        <p:nvSpPr>
          <p:cNvPr id="40" name="TextBox 39"/>
          <p:cNvSpPr txBox="1"/>
          <p:nvPr/>
        </p:nvSpPr>
        <p:spPr>
          <a:xfrm>
            <a:off x="5197106" y="2475650"/>
            <a:ext cx="1678384" cy="286232"/>
          </a:xfrm>
          <a:prstGeom prst="rect">
            <a:avLst/>
          </a:prstGeom>
          <a:noFill/>
          <a:ln w="19050">
            <a:solidFill>
              <a:srgbClr val="FFC000"/>
            </a:solidFill>
          </a:ln>
        </p:spPr>
        <p:txBody>
          <a:bodyPr wrap="square" rtlCol="0">
            <a:spAutoFit/>
          </a:bodyPr>
          <a:lstStyle/>
          <a:p>
            <a:pPr>
              <a:lnSpc>
                <a:spcPct val="90000"/>
              </a:lnSpc>
              <a:spcBef>
                <a:spcPts val="600"/>
              </a:spcBef>
              <a:spcAft>
                <a:spcPts val="0"/>
              </a:spcAft>
              <a:buClr>
                <a:schemeClr val="bg1"/>
              </a:buClr>
            </a:pPr>
            <a:r>
              <a:rPr lang="en-US" sz="1400" b="1" smtClean="0">
                <a:solidFill>
                  <a:schemeClr val="tx2"/>
                </a:solidFill>
                <a:latin typeface="+mn-lt"/>
              </a:rPr>
              <a:t>Persistency layer</a:t>
            </a:r>
            <a:endParaRPr lang="en-US" sz="1400" b="1" dirty="0" smtClean="0">
              <a:solidFill>
                <a:schemeClr val="tx2"/>
              </a:solidFill>
              <a:latin typeface="+mn-lt"/>
            </a:endParaRPr>
          </a:p>
        </p:txBody>
      </p:sp>
    </p:spTree>
    <p:extLst>
      <p:ext uri="{BB962C8B-B14F-4D97-AF65-F5344CB8AC3E}">
        <p14:creationId xmlns:p14="http://schemas.microsoft.com/office/powerpoint/2010/main" val="808141331"/>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29" y="116309"/>
            <a:ext cx="7955280" cy="664797"/>
          </a:xfrm>
        </p:spPr>
        <p:txBody>
          <a:bodyPr/>
          <a:lstStyle/>
          <a:p>
            <a:r>
              <a:rPr lang="en-US" smtClean="0"/>
              <a:t>And NOW is getting INTERESTING</a:t>
            </a:r>
            <a:endParaRPr lang="en-US"/>
          </a:p>
        </p:txBody>
      </p:sp>
      <p:sp>
        <p:nvSpPr>
          <p:cNvPr id="16" name="Rectangle 15"/>
          <p:cNvSpPr/>
          <p:nvPr/>
        </p:nvSpPr>
        <p:spPr>
          <a:xfrm>
            <a:off x="3632474" y="1438047"/>
            <a:ext cx="1494692" cy="1002323"/>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Verdana"/>
              <a:ea typeface="+mn-ea"/>
              <a:cs typeface="+mn-cs"/>
            </a:endParaRPr>
          </a:p>
        </p:txBody>
      </p:sp>
      <p:sp>
        <p:nvSpPr>
          <p:cNvPr id="17" name="Rectangle 16"/>
          <p:cNvSpPr/>
          <p:nvPr/>
        </p:nvSpPr>
        <p:spPr>
          <a:xfrm>
            <a:off x="4495463" y="4042770"/>
            <a:ext cx="1260810" cy="545124"/>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FFFF"/>
                </a:solidFill>
                <a:effectLst/>
                <a:uLnTx/>
                <a:uFillTx/>
                <a:latin typeface="Verdana"/>
                <a:ea typeface="+mn-ea"/>
                <a:cs typeface="+mn-cs"/>
              </a:rPr>
              <a:t>GCE</a:t>
            </a:r>
          </a:p>
        </p:txBody>
      </p:sp>
      <p:sp>
        <p:nvSpPr>
          <p:cNvPr id="18" name="Rectangle 17"/>
          <p:cNvSpPr/>
          <p:nvPr/>
        </p:nvSpPr>
        <p:spPr>
          <a:xfrm>
            <a:off x="3632474" y="2741507"/>
            <a:ext cx="1494692" cy="1002323"/>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Verdana"/>
              <a:ea typeface="+mn-ea"/>
              <a:cs typeface="+mn-cs"/>
            </a:endParaRPr>
          </a:p>
        </p:txBody>
      </p:sp>
      <p:sp>
        <p:nvSpPr>
          <p:cNvPr id="19" name="Rectangle 18"/>
          <p:cNvSpPr/>
          <p:nvPr/>
        </p:nvSpPr>
        <p:spPr>
          <a:xfrm>
            <a:off x="3119009" y="4042768"/>
            <a:ext cx="1260810" cy="545126"/>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FFFF"/>
                </a:solidFill>
                <a:effectLst/>
                <a:uLnTx/>
                <a:uFillTx/>
                <a:latin typeface="Verdana"/>
                <a:ea typeface="+mn-ea"/>
                <a:cs typeface="+mn-cs"/>
              </a:rPr>
              <a:t>AWS</a:t>
            </a:r>
          </a:p>
        </p:txBody>
      </p:sp>
      <p:sp>
        <p:nvSpPr>
          <p:cNvPr id="20" name="Rectangle 19"/>
          <p:cNvSpPr/>
          <p:nvPr/>
        </p:nvSpPr>
        <p:spPr>
          <a:xfrm>
            <a:off x="1507376" y="4042766"/>
            <a:ext cx="1494692" cy="545127"/>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smtClean="0">
                <a:ln>
                  <a:noFill/>
                </a:ln>
                <a:solidFill>
                  <a:srgbClr val="FFFFFF"/>
                </a:solidFill>
                <a:effectLst/>
                <a:uLnTx/>
                <a:uFillTx/>
                <a:latin typeface="Verdana"/>
                <a:ea typeface="+mn-ea"/>
                <a:cs typeface="+mn-cs"/>
              </a:rPr>
              <a:t>Dell EMC</a:t>
            </a:r>
            <a:endParaRPr kumimoji="0" lang="en-US" sz="1800" b="1" i="0" u="none" strike="noStrike" kern="0" cap="none" spc="0" normalizeH="0" baseline="0" noProof="0" dirty="0" smtClean="0">
              <a:ln>
                <a:noFill/>
              </a:ln>
              <a:solidFill>
                <a:srgbClr val="FFFFFF"/>
              </a:solidFill>
              <a:effectLst/>
              <a:uLnTx/>
              <a:uFillTx/>
              <a:latin typeface="Verdana"/>
              <a:ea typeface="+mn-ea"/>
              <a:cs typeface="+mn-cs"/>
            </a:endParaRPr>
          </a:p>
        </p:txBody>
      </p:sp>
      <p:sp>
        <p:nvSpPr>
          <p:cNvPr id="21" name="Rectangle 20"/>
          <p:cNvSpPr/>
          <p:nvPr/>
        </p:nvSpPr>
        <p:spPr>
          <a:xfrm>
            <a:off x="5871917" y="4042766"/>
            <a:ext cx="1494692" cy="545127"/>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smtClean="0">
                <a:ln>
                  <a:noFill/>
                </a:ln>
                <a:solidFill>
                  <a:srgbClr val="FFFFFF"/>
                </a:solidFill>
                <a:effectLst/>
                <a:uLnTx/>
                <a:uFillTx/>
                <a:latin typeface="Verdana"/>
                <a:ea typeface="+mn-ea"/>
                <a:cs typeface="+mn-cs"/>
              </a:rPr>
              <a:t>OpenStack</a:t>
            </a:r>
            <a:endParaRPr kumimoji="0" lang="en-US" sz="1600" b="1" i="0" u="none" strike="noStrike" kern="0" cap="none" spc="0" normalizeH="0" baseline="0" noProof="0" dirty="0" smtClean="0">
              <a:ln>
                <a:noFill/>
              </a:ln>
              <a:solidFill>
                <a:srgbClr val="FFFFFF"/>
              </a:solidFill>
              <a:effectLst/>
              <a:uLnTx/>
              <a:uFillTx/>
              <a:latin typeface="Verdana"/>
              <a:ea typeface="+mn-ea"/>
              <a:cs typeface="+mn-cs"/>
            </a:endParaRPr>
          </a:p>
        </p:txBody>
      </p:sp>
      <p:pic>
        <p:nvPicPr>
          <p:cNvPr id="22" name="Picture 21"/>
          <p:cNvPicPr>
            <a:picLocks noChangeAspect="1"/>
          </p:cNvPicPr>
          <p:nvPr/>
        </p:nvPicPr>
        <p:blipFill>
          <a:blip r:embed="rId2"/>
          <a:stretch>
            <a:fillRect/>
          </a:stretch>
        </p:blipFill>
        <p:spPr>
          <a:xfrm>
            <a:off x="3604576" y="1260003"/>
            <a:ext cx="1522590" cy="1358411"/>
          </a:xfrm>
          <a:prstGeom prst="rect">
            <a:avLst/>
          </a:prstGeom>
        </p:spPr>
      </p:pic>
      <p:pic>
        <p:nvPicPr>
          <p:cNvPr id="23" name="Picture 22"/>
          <p:cNvPicPr>
            <a:picLocks noChangeAspect="1"/>
          </p:cNvPicPr>
          <p:nvPr/>
        </p:nvPicPr>
        <p:blipFill rotWithShape="1">
          <a:blip r:embed="rId3"/>
          <a:srcRect b="16788"/>
          <a:stretch/>
        </p:blipFill>
        <p:spPr>
          <a:xfrm>
            <a:off x="3682940" y="2741506"/>
            <a:ext cx="1444226" cy="1002324"/>
          </a:xfrm>
          <a:prstGeom prst="rect">
            <a:avLst/>
          </a:prstGeom>
        </p:spPr>
      </p:pic>
      <p:cxnSp>
        <p:nvCxnSpPr>
          <p:cNvPr id="24" name="Straight Arrow Connector 23"/>
          <p:cNvCxnSpPr/>
          <p:nvPr/>
        </p:nvCxnSpPr>
        <p:spPr>
          <a:xfrm>
            <a:off x="4379819" y="2477736"/>
            <a:ext cx="0" cy="246185"/>
          </a:xfrm>
          <a:prstGeom prst="straightConnector1">
            <a:avLst/>
          </a:prstGeom>
          <a:noFill/>
          <a:ln w="12700" cap="flat" cmpd="sng" algn="ctr">
            <a:solidFill>
              <a:srgbClr val="717074"/>
            </a:solidFill>
            <a:prstDash val="solid"/>
            <a:tailEnd type="triangle"/>
          </a:ln>
          <a:effectLst/>
        </p:spPr>
      </p:cxnSp>
      <p:cxnSp>
        <p:nvCxnSpPr>
          <p:cNvPr id="25" name="Straight Arrow Connector 24"/>
          <p:cNvCxnSpPr/>
          <p:nvPr/>
        </p:nvCxnSpPr>
        <p:spPr>
          <a:xfrm>
            <a:off x="3864005" y="3770206"/>
            <a:ext cx="0" cy="246185"/>
          </a:xfrm>
          <a:prstGeom prst="straightConnector1">
            <a:avLst/>
          </a:prstGeom>
          <a:noFill/>
          <a:ln w="12700" cap="flat" cmpd="sng" algn="ctr">
            <a:solidFill>
              <a:srgbClr val="717074"/>
            </a:solidFill>
            <a:prstDash val="solid"/>
            <a:tailEnd type="triangle"/>
          </a:ln>
          <a:effectLst/>
        </p:spPr>
      </p:cxnSp>
      <p:cxnSp>
        <p:nvCxnSpPr>
          <p:cNvPr id="26" name="Straight Arrow Connector 25"/>
          <p:cNvCxnSpPr/>
          <p:nvPr/>
        </p:nvCxnSpPr>
        <p:spPr>
          <a:xfrm>
            <a:off x="4883911" y="3770206"/>
            <a:ext cx="0" cy="246185"/>
          </a:xfrm>
          <a:prstGeom prst="straightConnector1">
            <a:avLst/>
          </a:prstGeom>
          <a:noFill/>
          <a:ln w="12700" cap="flat" cmpd="sng" algn="ctr">
            <a:solidFill>
              <a:srgbClr val="717074"/>
            </a:solidFill>
            <a:prstDash val="solid"/>
            <a:tailEnd type="triangle"/>
          </a:ln>
          <a:effectLst/>
        </p:spPr>
      </p:cxnSp>
      <p:cxnSp>
        <p:nvCxnSpPr>
          <p:cNvPr id="27" name="Straight Arrow Connector 26"/>
          <p:cNvCxnSpPr/>
          <p:nvPr/>
        </p:nvCxnSpPr>
        <p:spPr>
          <a:xfrm>
            <a:off x="5177632" y="3743830"/>
            <a:ext cx="1082154" cy="272561"/>
          </a:xfrm>
          <a:prstGeom prst="straightConnector1">
            <a:avLst/>
          </a:prstGeom>
          <a:noFill/>
          <a:ln w="12700" cap="flat" cmpd="sng" algn="ctr">
            <a:solidFill>
              <a:srgbClr val="717074"/>
            </a:solidFill>
            <a:prstDash val="solid"/>
            <a:tailEnd type="triangle"/>
          </a:ln>
          <a:effectLst/>
        </p:spPr>
      </p:cxnSp>
      <p:cxnSp>
        <p:nvCxnSpPr>
          <p:cNvPr id="28" name="Straight Arrow Connector 27"/>
          <p:cNvCxnSpPr/>
          <p:nvPr/>
        </p:nvCxnSpPr>
        <p:spPr>
          <a:xfrm flipH="1">
            <a:off x="2461509" y="3770206"/>
            <a:ext cx="1143067" cy="246185"/>
          </a:xfrm>
          <a:prstGeom prst="straightConnector1">
            <a:avLst/>
          </a:prstGeom>
          <a:noFill/>
          <a:ln w="12700" cap="flat" cmpd="sng" algn="ctr">
            <a:solidFill>
              <a:srgbClr val="717074"/>
            </a:solidFill>
            <a:prstDash val="solid"/>
            <a:tailEnd type="triangle"/>
          </a:ln>
          <a:effectLst/>
        </p:spPr>
      </p:cxnSp>
      <p:cxnSp>
        <p:nvCxnSpPr>
          <p:cNvPr id="29" name="Straight Arrow Connector 28"/>
          <p:cNvCxnSpPr/>
          <p:nvPr/>
        </p:nvCxnSpPr>
        <p:spPr>
          <a:xfrm>
            <a:off x="5177632" y="3471269"/>
            <a:ext cx="2802181" cy="496127"/>
          </a:xfrm>
          <a:prstGeom prst="straightConnector1">
            <a:avLst/>
          </a:prstGeom>
          <a:noFill/>
          <a:ln w="12700" cap="flat" cmpd="sng" algn="ctr">
            <a:solidFill>
              <a:srgbClr val="717074"/>
            </a:solidFill>
            <a:prstDash val="solid"/>
            <a:tailEnd type="triangle"/>
          </a:ln>
          <a:effectLst/>
        </p:spPr>
      </p:cxnSp>
      <p:sp>
        <p:nvSpPr>
          <p:cNvPr id="31" name="Rectangle 30"/>
          <p:cNvSpPr/>
          <p:nvPr/>
        </p:nvSpPr>
        <p:spPr>
          <a:xfrm>
            <a:off x="7482253" y="4042766"/>
            <a:ext cx="1494692" cy="545127"/>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smtClean="0">
                <a:ln>
                  <a:noFill/>
                </a:ln>
                <a:solidFill>
                  <a:srgbClr val="FFFFFF"/>
                </a:solidFill>
                <a:effectLst/>
                <a:uLnTx/>
                <a:uFillTx/>
                <a:latin typeface="Verdana"/>
                <a:ea typeface="+mn-ea"/>
                <a:cs typeface="+mn-cs"/>
              </a:rPr>
              <a:t>Virtualbox</a:t>
            </a:r>
            <a:endParaRPr kumimoji="0" lang="en-US" sz="1600" b="1" i="0" u="none" strike="noStrike" kern="0" cap="none" spc="0" normalizeH="0" baseline="0" noProof="0" dirty="0" smtClean="0">
              <a:ln>
                <a:noFill/>
              </a:ln>
              <a:solidFill>
                <a:srgbClr val="FFFFFF"/>
              </a:solidFill>
              <a:effectLst/>
              <a:uLnTx/>
              <a:uFillTx/>
              <a:latin typeface="Verdana"/>
              <a:ea typeface="+mn-ea"/>
              <a:cs typeface="+mn-cs"/>
            </a:endParaRPr>
          </a:p>
        </p:txBody>
      </p:sp>
      <p:sp>
        <p:nvSpPr>
          <p:cNvPr id="34" name="Rectangle 33"/>
          <p:cNvSpPr/>
          <p:nvPr/>
        </p:nvSpPr>
        <p:spPr>
          <a:xfrm>
            <a:off x="133522" y="4042766"/>
            <a:ext cx="1254313" cy="545128"/>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a:solidFill>
                  <a:srgbClr val="FFFFFF"/>
                </a:solidFill>
                <a:latin typeface="Verdana"/>
              </a:rPr>
              <a:t>R</a:t>
            </a:r>
            <a:r>
              <a:rPr kumimoji="0" lang="en-US" sz="1400" b="1" i="0" u="none" strike="noStrike" kern="0" cap="none" spc="0" normalizeH="0" baseline="0" noProof="0" smtClean="0">
                <a:ln>
                  <a:noFill/>
                </a:ln>
                <a:solidFill>
                  <a:srgbClr val="FFFFFF"/>
                </a:solidFill>
                <a:effectLst/>
                <a:uLnTx/>
                <a:uFillTx/>
                <a:latin typeface="Verdana"/>
              </a:rPr>
              <a:t>ackspace</a:t>
            </a:r>
            <a:endParaRPr kumimoji="0" lang="en-US" sz="1400" b="1" i="0" u="none" strike="noStrike" kern="0" cap="none" spc="0" normalizeH="0" baseline="0" noProof="0" dirty="0" smtClean="0">
              <a:ln>
                <a:noFill/>
              </a:ln>
              <a:solidFill>
                <a:srgbClr val="FFFFFF"/>
              </a:solidFill>
              <a:effectLst/>
              <a:uLnTx/>
              <a:uFillTx/>
              <a:latin typeface="Verdana"/>
            </a:endParaRPr>
          </a:p>
        </p:txBody>
      </p:sp>
      <p:cxnSp>
        <p:nvCxnSpPr>
          <p:cNvPr id="35" name="Straight Arrow Connector 34"/>
          <p:cNvCxnSpPr/>
          <p:nvPr/>
        </p:nvCxnSpPr>
        <p:spPr>
          <a:xfrm flipH="1">
            <a:off x="904456" y="3471269"/>
            <a:ext cx="2648035" cy="496127"/>
          </a:xfrm>
          <a:prstGeom prst="straightConnector1">
            <a:avLst/>
          </a:prstGeom>
          <a:noFill/>
          <a:ln w="12700" cap="flat" cmpd="sng" algn="ctr">
            <a:solidFill>
              <a:srgbClr val="717074"/>
            </a:solidFill>
            <a:prstDash val="solid"/>
            <a:tailEnd type="triangle"/>
          </a:ln>
          <a:effectLst/>
        </p:spPr>
      </p:cxnSp>
      <p:sp>
        <p:nvSpPr>
          <p:cNvPr id="39" name="Rectangle 38"/>
          <p:cNvSpPr/>
          <p:nvPr/>
        </p:nvSpPr>
        <p:spPr>
          <a:xfrm>
            <a:off x="1109080" y="678323"/>
            <a:ext cx="1494692" cy="494852"/>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smtClean="0">
                <a:ln>
                  <a:noFill/>
                </a:ln>
                <a:solidFill>
                  <a:srgbClr val="FFFFFF"/>
                </a:solidFill>
                <a:effectLst/>
                <a:uLnTx/>
                <a:uFillTx/>
                <a:latin typeface="Verdana"/>
                <a:ea typeface="+mn-ea"/>
                <a:cs typeface="+mn-cs"/>
              </a:rPr>
              <a:t>Mesos</a:t>
            </a:r>
            <a:endParaRPr kumimoji="0" lang="en-US" sz="1600" b="1" i="0" u="none" strike="noStrike" kern="0" cap="none" spc="0" normalizeH="0" baseline="0" noProof="0" dirty="0" smtClean="0">
              <a:ln>
                <a:noFill/>
              </a:ln>
              <a:solidFill>
                <a:srgbClr val="FFFFFF"/>
              </a:solidFill>
              <a:effectLst/>
              <a:uLnTx/>
              <a:uFillTx/>
              <a:latin typeface="Verdana"/>
              <a:ea typeface="+mn-ea"/>
              <a:cs typeface="+mn-cs"/>
            </a:endParaRPr>
          </a:p>
        </p:txBody>
      </p:sp>
      <p:sp>
        <p:nvSpPr>
          <p:cNvPr id="40" name="Rectangle 39"/>
          <p:cNvSpPr/>
          <p:nvPr/>
        </p:nvSpPr>
        <p:spPr>
          <a:xfrm>
            <a:off x="3393854" y="672162"/>
            <a:ext cx="1944033" cy="501013"/>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600" b="1" kern="0" smtClean="0">
                <a:solidFill>
                  <a:srgbClr val="FFFFFF"/>
                </a:solidFill>
                <a:latin typeface="Verdana"/>
              </a:rPr>
              <a:t>Cloud Foundry</a:t>
            </a:r>
            <a:endParaRPr kumimoji="0" lang="en-US" sz="1600" b="1" i="0" u="none" strike="noStrike" kern="0" cap="none" spc="0" normalizeH="0" baseline="0" noProof="0" dirty="0" smtClean="0">
              <a:ln>
                <a:noFill/>
              </a:ln>
              <a:solidFill>
                <a:srgbClr val="FFFFFF"/>
              </a:solidFill>
              <a:effectLst/>
              <a:uLnTx/>
              <a:uFillTx/>
              <a:latin typeface="Verdana"/>
            </a:endParaRPr>
          </a:p>
        </p:txBody>
      </p:sp>
      <p:cxnSp>
        <p:nvCxnSpPr>
          <p:cNvPr id="41" name="Straight Arrow Connector 40"/>
          <p:cNvCxnSpPr/>
          <p:nvPr/>
        </p:nvCxnSpPr>
        <p:spPr>
          <a:xfrm>
            <a:off x="2648262" y="1209207"/>
            <a:ext cx="882015" cy="355946"/>
          </a:xfrm>
          <a:prstGeom prst="straightConnector1">
            <a:avLst/>
          </a:prstGeom>
          <a:noFill/>
          <a:ln w="12700" cap="flat" cmpd="sng" algn="ctr">
            <a:solidFill>
              <a:srgbClr val="717074"/>
            </a:solidFill>
            <a:prstDash val="solid"/>
            <a:tailEnd type="triangle"/>
          </a:ln>
          <a:effectLst/>
        </p:spPr>
      </p:cxnSp>
      <p:cxnSp>
        <p:nvCxnSpPr>
          <p:cNvPr id="42" name="Straight Arrow Connector 41"/>
          <p:cNvCxnSpPr/>
          <p:nvPr/>
        </p:nvCxnSpPr>
        <p:spPr>
          <a:xfrm flipH="1">
            <a:off x="5200504" y="1218001"/>
            <a:ext cx="855522" cy="386425"/>
          </a:xfrm>
          <a:prstGeom prst="straightConnector1">
            <a:avLst/>
          </a:prstGeom>
          <a:noFill/>
          <a:ln w="12700" cap="flat" cmpd="sng" algn="ctr">
            <a:solidFill>
              <a:srgbClr val="717074"/>
            </a:solidFill>
            <a:prstDash val="solid"/>
            <a:tailEnd type="triangle"/>
          </a:ln>
          <a:effectLst/>
        </p:spPr>
      </p:cxnSp>
      <p:cxnSp>
        <p:nvCxnSpPr>
          <p:cNvPr id="44" name="Straight Arrow Connector 43"/>
          <p:cNvCxnSpPr/>
          <p:nvPr/>
        </p:nvCxnSpPr>
        <p:spPr>
          <a:xfrm>
            <a:off x="2063646" y="1266996"/>
            <a:ext cx="1478796" cy="1456925"/>
          </a:xfrm>
          <a:prstGeom prst="straightConnector1">
            <a:avLst/>
          </a:prstGeom>
          <a:noFill/>
          <a:ln w="12700" cap="flat" cmpd="sng" algn="ctr">
            <a:solidFill>
              <a:srgbClr val="717074"/>
            </a:solidFill>
            <a:prstDash val="solid"/>
            <a:tailEnd type="triangle"/>
          </a:ln>
          <a:effectLst/>
        </p:spPr>
      </p:cxnSp>
      <p:sp>
        <p:nvSpPr>
          <p:cNvPr id="45" name="Rectangle 44"/>
          <p:cNvSpPr/>
          <p:nvPr/>
        </p:nvSpPr>
        <p:spPr>
          <a:xfrm>
            <a:off x="6127969" y="674872"/>
            <a:ext cx="1494692" cy="501162"/>
          </a:xfrm>
          <a:prstGeom prst="rect">
            <a:avLst/>
          </a:prstGeom>
          <a:solidFill>
            <a:srgbClr val="2C95DD"/>
          </a:solidFill>
          <a:ln w="12700" cap="flat" cmpd="sng" algn="ctr">
            <a:solidFill>
              <a:srgbClr val="717074"/>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smtClean="0">
                <a:ln>
                  <a:noFill/>
                </a:ln>
                <a:solidFill>
                  <a:srgbClr val="FFFFFF"/>
                </a:solidFill>
                <a:effectLst/>
                <a:uLnTx/>
                <a:uFillTx/>
                <a:latin typeface="Verdana"/>
                <a:ea typeface="+mn-ea"/>
                <a:cs typeface="+mn-cs"/>
              </a:rPr>
              <a:t>Kubernetes</a:t>
            </a:r>
            <a:endParaRPr kumimoji="0" lang="en-US" sz="1600" b="1" i="0" u="none" strike="noStrike" kern="0" cap="none" spc="0" normalizeH="0" baseline="0" noProof="0" dirty="0" smtClean="0">
              <a:ln>
                <a:noFill/>
              </a:ln>
              <a:solidFill>
                <a:srgbClr val="FFFFFF"/>
              </a:solidFill>
              <a:effectLst/>
              <a:uLnTx/>
              <a:uFillTx/>
              <a:latin typeface="Verdana"/>
              <a:ea typeface="+mn-ea"/>
              <a:cs typeface="+mn-cs"/>
            </a:endParaRPr>
          </a:p>
        </p:txBody>
      </p:sp>
      <p:cxnSp>
        <p:nvCxnSpPr>
          <p:cNvPr id="47" name="Straight Arrow Connector 46"/>
          <p:cNvCxnSpPr/>
          <p:nvPr/>
        </p:nvCxnSpPr>
        <p:spPr>
          <a:xfrm flipH="1">
            <a:off x="5217197" y="1278622"/>
            <a:ext cx="1528378" cy="1445299"/>
          </a:xfrm>
          <a:prstGeom prst="straightConnector1">
            <a:avLst/>
          </a:prstGeom>
          <a:noFill/>
          <a:ln w="12700" cap="flat" cmpd="sng" algn="ctr">
            <a:solidFill>
              <a:srgbClr val="717074"/>
            </a:solidFill>
            <a:prstDash val="solid"/>
            <a:tailEnd type="triangle"/>
          </a:ln>
          <a:effectLst/>
        </p:spPr>
      </p:cxnSp>
      <p:cxnSp>
        <p:nvCxnSpPr>
          <p:cNvPr id="48" name="Straight Arrow Connector 47"/>
          <p:cNvCxnSpPr/>
          <p:nvPr/>
        </p:nvCxnSpPr>
        <p:spPr>
          <a:xfrm>
            <a:off x="4361066" y="1191862"/>
            <a:ext cx="0" cy="246185"/>
          </a:xfrm>
          <a:prstGeom prst="straightConnector1">
            <a:avLst/>
          </a:prstGeom>
          <a:noFill/>
          <a:ln w="12700" cap="flat" cmpd="sng" algn="ctr">
            <a:solidFill>
              <a:srgbClr val="717074"/>
            </a:solidFill>
            <a:prstDash val="solid"/>
            <a:tailEnd type="triangle"/>
          </a:ln>
          <a:effectLst/>
        </p:spPr>
      </p:cxnSp>
      <p:cxnSp>
        <p:nvCxnSpPr>
          <p:cNvPr id="13" name="Elbow Connector 12"/>
          <p:cNvCxnSpPr/>
          <p:nvPr/>
        </p:nvCxnSpPr>
        <p:spPr>
          <a:xfrm rot="5400000">
            <a:off x="4380717" y="1790576"/>
            <a:ext cx="1524368" cy="342326"/>
          </a:xfrm>
          <a:prstGeom prst="bentConnector3">
            <a:avLst>
              <a:gd name="adj1" fmla="val 86385"/>
            </a:avLst>
          </a:prstGeom>
          <a:noFill/>
          <a:ln w="12700" cap="flat" cmpd="sng" algn="ctr">
            <a:solidFill>
              <a:srgbClr val="717074"/>
            </a:solidFill>
            <a:prstDash val="solid"/>
            <a:tailEnd type="triangle"/>
          </a:ln>
          <a:effectLst/>
        </p:spPr>
      </p:cxnSp>
      <p:sp>
        <p:nvSpPr>
          <p:cNvPr id="52" name="TextBox 51"/>
          <p:cNvSpPr txBox="1"/>
          <p:nvPr/>
        </p:nvSpPr>
        <p:spPr>
          <a:xfrm>
            <a:off x="5217197" y="2905003"/>
            <a:ext cx="1678384" cy="286232"/>
          </a:xfrm>
          <a:prstGeom prst="rect">
            <a:avLst/>
          </a:prstGeom>
          <a:noFill/>
          <a:ln w="19050">
            <a:solidFill>
              <a:srgbClr val="FFC000"/>
            </a:solidFill>
          </a:ln>
        </p:spPr>
        <p:txBody>
          <a:bodyPr wrap="square" rtlCol="0">
            <a:spAutoFit/>
          </a:bodyPr>
          <a:lstStyle/>
          <a:p>
            <a:pPr>
              <a:lnSpc>
                <a:spcPct val="90000"/>
              </a:lnSpc>
              <a:spcBef>
                <a:spcPts val="600"/>
              </a:spcBef>
              <a:spcAft>
                <a:spcPts val="0"/>
              </a:spcAft>
              <a:buClr>
                <a:schemeClr val="bg1"/>
              </a:buClr>
            </a:pPr>
            <a:r>
              <a:rPr lang="en-US" sz="1400" b="1" smtClean="0">
                <a:solidFill>
                  <a:schemeClr val="tx2"/>
                </a:solidFill>
                <a:latin typeface="+mn-lt"/>
              </a:rPr>
              <a:t>Persistency layer</a:t>
            </a:r>
            <a:endParaRPr lang="en-US" sz="1400" b="1" dirty="0" smtClean="0">
              <a:solidFill>
                <a:schemeClr val="tx2"/>
              </a:solidFill>
              <a:latin typeface="+mn-lt"/>
            </a:endParaRPr>
          </a:p>
        </p:txBody>
      </p:sp>
    </p:spTree>
    <p:extLst>
      <p:ext uri="{BB962C8B-B14F-4D97-AF65-F5344CB8AC3E}">
        <p14:creationId xmlns:p14="http://schemas.microsoft.com/office/powerpoint/2010/main" val="1296244207"/>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9" y="935379"/>
            <a:ext cx="9035122" cy="836797"/>
          </a:xfrm>
        </p:spPr>
        <p:txBody>
          <a:bodyPr>
            <a:normAutofit/>
          </a:bodyPr>
          <a:lstStyle/>
          <a:p>
            <a:r>
              <a:rPr lang="en-US" sz="4400" dirty="0"/>
              <a:t>ENGAGE </a:t>
            </a:r>
            <a:r>
              <a:rPr lang="en-US" sz="4400"/>
              <a:t>OUR OSS PROJECTS </a:t>
            </a:r>
            <a:r>
              <a:rPr lang="en-US" sz="4400" dirty="0"/>
              <a:t>@</a:t>
            </a:r>
          </a:p>
        </p:txBody>
      </p:sp>
      <p:pic>
        <p:nvPicPr>
          <p:cNvPr id="3" name="Picture 2"/>
          <p:cNvPicPr>
            <a:picLocks noChangeAspect="1"/>
          </p:cNvPicPr>
          <p:nvPr/>
        </p:nvPicPr>
        <p:blipFill>
          <a:blip r:embed="rId3"/>
          <a:stretch>
            <a:fillRect/>
          </a:stretch>
        </p:blipFill>
        <p:spPr>
          <a:xfrm>
            <a:off x="1018152" y="1861076"/>
            <a:ext cx="2368121" cy="1968500"/>
          </a:xfrm>
          <a:prstGeom prst="rect">
            <a:avLst/>
          </a:prstGeom>
        </p:spPr>
      </p:pic>
      <p:pic>
        <p:nvPicPr>
          <p:cNvPr id="4" name="Picture 3"/>
          <p:cNvPicPr>
            <a:picLocks noChangeAspect="1"/>
          </p:cNvPicPr>
          <p:nvPr/>
        </p:nvPicPr>
        <p:blipFill>
          <a:blip r:embed="rId4"/>
          <a:stretch>
            <a:fillRect/>
          </a:stretch>
        </p:blipFill>
        <p:spPr>
          <a:xfrm>
            <a:off x="5764915" y="1949976"/>
            <a:ext cx="1790700" cy="1790700"/>
          </a:xfrm>
          <a:prstGeom prst="rect">
            <a:avLst/>
          </a:prstGeom>
        </p:spPr>
      </p:pic>
      <p:sp>
        <p:nvSpPr>
          <p:cNvPr id="5" name="Rectangle 4"/>
          <p:cNvSpPr/>
          <p:nvPr/>
        </p:nvSpPr>
        <p:spPr>
          <a:xfrm>
            <a:off x="4593120" y="3829576"/>
            <a:ext cx="4261448" cy="461665"/>
          </a:xfrm>
          <a:prstGeom prst="rect">
            <a:avLst/>
          </a:prstGeom>
        </p:spPr>
        <p:txBody>
          <a:bodyPr wrap="square">
            <a:spAutoFit/>
          </a:bodyPr>
          <a:lstStyle/>
          <a:p>
            <a:r>
              <a:rPr lang="en-US" dirty="0" err="1">
                <a:solidFill>
                  <a:schemeClr val="tx2"/>
                </a:solidFill>
              </a:rPr>
              <a:t>codedellemc.com</a:t>
            </a:r>
            <a:r>
              <a:rPr lang="en-US" dirty="0">
                <a:solidFill>
                  <a:schemeClr val="tx2"/>
                </a:solidFill>
              </a:rPr>
              <a:t>/community</a:t>
            </a:r>
          </a:p>
        </p:txBody>
      </p:sp>
      <p:sp>
        <p:nvSpPr>
          <p:cNvPr id="6" name="Rectangle 5"/>
          <p:cNvSpPr/>
          <p:nvPr/>
        </p:nvSpPr>
        <p:spPr>
          <a:xfrm>
            <a:off x="532953" y="3829576"/>
            <a:ext cx="3940115" cy="461665"/>
          </a:xfrm>
          <a:prstGeom prst="rect">
            <a:avLst/>
          </a:prstGeom>
        </p:spPr>
        <p:txBody>
          <a:bodyPr wrap="square">
            <a:spAutoFit/>
          </a:bodyPr>
          <a:lstStyle/>
          <a:p>
            <a:r>
              <a:rPr lang="en-US" dirty="0" err="1">
                <a:solidFill>
                  <a:schemeClr val="tx2"/>
                </a:solidFill>
              </a:rPr>
              <a:t>github.com</a:t>
            </a:r>
            <a:r>
              <a:rPr lang="en-US" dirty="0">
                <a:solidFill>
                  <a:schemeClr val="tx2"/>
                </a:solidFill>
              </a:rPr>
              <a:t>/</a:t>
            </a:r>
            <a:r>
              <a:rPr lang="en-US" dirty="0" err="1">
                <a:solidFill>
                  <a:schemeClr val="tx2"/>
                </a:solidFill>
              </a:rPr>
              <a:t>codedellemc</a:t>
            </a:r>
            <a:endParaRPr lang="en-US" dirty="0">
              <a:solidFill>
                <a:schemeClr val="tx2"/>
              </a:solidFill>
            </a:endParaRPr>
          </a:p>
        </p:txBody>
      </p:sp>
      <p:sp>
        <p:nvSpPr>
          <p:cNvPr id="7" name="Rectangle 6"/>
          <p:cNvSpPr/>
          <p:nvPr/>
        </p:nvSpPr>
        <p:spPr>
          <a:xfrm>
            <a:off x="2623670" y="4337406"/>
            <a:ext cx="3938899" cy="738664"/>
          </a:xfrm>
          <a:prstGeom prst="rect">
            <a:avLst/>
          </a:prstGeom>
        </p:spPr>
        <p:txBody>
          <a:bodyPr wrap="none">
            <a:spAutoFit/>
          </a:bodyPr>
          <a:lstStyle/>
          <a:p>
            <a:r>
              <a:rPr lang="en-US">
                <a:solidFill>
                  <a:schemeClr val="tx2"/>
                </a:solidFill>
              </a:rPr>
              <a:t>Follow us: @</a:t>
            </a:r>
            <a:r>
              <a:rPr lang="en-US" smtClean="0">
                <a:solidFill>
                  <a:schemeClr val="tx2"/>
                </a:solidFill>
              </a:rPr>
              <a:t>codeDellEMC </a:t>
            </a:r>
          </a:p>
          <a:p>
            <a:pPr algn="ctr"/>
            <a:r>
              <a:rPr lang="en-US" sz="1800" smtClean="0">
                <a:solidFill>
                  <a:schemeClr val="tx2"/>
                </a:solidFill>
              </a:rPr>
              <a:t>@FabioChiodini</a:t>
            </a:r>
            <a:endParaRPr lang="en-GB" sz="1800">
              <a:solidFill>
                <a:schemeClr val="tx2"/>
              </a:solidFill>
            </a:endParaRPr>
          </a:p>
        </p:txBody>
      </p:sp>
      <p:pic>
        <p:nvPicPr>
          <p:cNvPr id="2050" name="Picture 2" descr="Image result for twitter logo transpar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43766" y="4542334"/>
            <a:ext cx="527856" cy="428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287876"/>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pac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2356"/>
          </a:xfrm>
          <a:prstGeom prst="rect">
            <a:avLst/>
          </a:prstGeom>
        </p:spPr>
      </p:pic>
      <p:sp>
        <p:nvSpPr>
          <p:cNvPr id="14" name="Rectangle 13"/>
          <p:cNvSpPr/>
          <p:nvPr/>
        </p:nvSpPr>
        <p:spPr>
          <a:xfrm>
            <a:off x="1" y="0"/>
            <a:ext cx="9143999" cy="5154393"/>
          </a:xfrm>
          <a:prstGeom prst="rect">
            <a:avLst/>
          </a:prstGeom>
          <a:gradFill>
            <a:gsLst>
              <a:gs pos="25000">
                <a:schemeClr val="tx1">
                  <a:lumMod val="75000"/>
                  <a:alpha val="0"/>
                </a:schemeClr>
              </a:gs>
              <a:gs pos="73000">
                <a:schemeClr val="bg2">
                  <a:alpha val="99000"/>
                </a:schemeClr>
              </a:gs>
            </a:gsLst>
            <a:lin ang="8100000" scaled="1"/>
          </a:gradFill>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Arial" panose="020B0604020202020204"/>
            </a:endParaRPr>
          </a:p>
        </p:txBody>
      </p:sp>
      <p:sp>
        <p:nvSpPr>
          <p:cNvPr id="10" name="TextBox 9"/>
          <p:cNvSpPr txBox="1"/>
          <p:nvPr/>
        </p:nvSpPr>
        <p:spPr>
          <a:xfrm>
            <a:off x="7108950" y="1083771"/>
            <a:ext cx="1043870" cy="276999"/>
          </a:xfrm>
          <a:prstGeom prst="rect">
            <a:avLst/>
          </a:prstGeom>
          <a:noFill/>
        </p:spPr>
        <p:txBody>
          <a:bodyPr wrap="square" lIns="0" tIns="0" rIns="0" bIns="0"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chemeClr val="tx2"/>
                </a:solidFill>
                <a:effectLst/>
                <a:uLnTx/>
                <a:uFillTx/>
                <a:ea typeface="Meta Pro Normal" charset="0"/>
                <a:cs typeface="Meta Pro Normal" charset="0"/>
              </a:rPr>
              <a:t>Devops</a:t>
            </a:r>
            <a:endParaRPr kumimoji="0" lang="en-US" sz="1800" b="1" i="0" u="none" strike="noStrike" kern="0" cap="none" spc="0" normalizeH="0" baseline="0" noProof="0" dirty="0">
              <a:ln>
                <a:noFill/>
              </a:ln>
              <a:solidFill>
                <a:schemeClr val="tx2"/>
              </a:solidFill>
              <a:effectLst/>
              <a:uLnTx/>
              <a:uFillTx/>
              <a:ea typeface="Meta Pro Normal" charset="0"/>
              <a:cs typeface="Meta Pro Normal" charset="0"/>
            </a:endParaRPr>
          </a:p>
        </p:txBody>
      </p:sp>
      <p:sp>
        <p:nvSpPr>
          <p:cNvPr id="12" name="TextBox 11"/>
          <p:cNvSpPr txBox="1"/>
          <p:nvPr/>
        </p:nvSpPr>
        <p:spPr>
          <a:xfrm>
            <a:off x="707136" y="1083771"/>
            <a:ext cx="1294643" cy="276999"/>
          </a:xfrm>
          <a:prstGeom prst="rect">
            <a:avLst/>
          </a:prstGeom>
          <a:noFill/>
        </p:spPr>
        <p:txBody>
          <a:bodyPr wrap="square" lIns="0" tIns="0" rIns="0" bIns="0"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ea typeface="Meta Pro Normal" charset="0"/>
                <a:cs typeface="Meta Pro Normal" charset="0"/>
              </a:rPr>
              <a:t>Containers</a:t>
            </a:r>
          </a:p>
        </p:txBody>
      </p:sp>
      <p:sp>
        <p:nvSpPr>
          <p:cNvPr id="13" name="TextBox 12"/>
          <p:cNvSpPr txBox="1"/>
          <p:nvPr/>
        </p:nvSpPr>
        <p:spPr>
          <a:xfrm>
            <a:off x="7108951" y="3720338"/>
            <a:ext cx="1693674" cy="276999"/>
          </a:xfrm>
          <a:prstGeom prst="rect">
            <a:avLst/>
          </a:prstGeom>
          <a:noFill/>
        </p:spPr>
        <p:txBody>
          <a:bodyPr wrap="square" lIns="0" tIns="0" rIns="0" bIns="0" rtlCol="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chemeClr val="tx2"/>
                </a:solidFill>
                <a:effectLst/>
                <a:uLnTx/>
                <a:uFillTx/>
                <a:ea typeface="Meta Pro Normal" charset="0"/>
                <a:cs typeface="Meta Pro Normal" charset="0"/>
              </a:rPr>
              <a:t>Microservices</a:t>
            </a:r>
            <a:endParaRPr kumimoji="0" lang="en-US" sz="1800" b="1" i="0" u="none" strike="noStrike" kern="0" cap="none" spc="0" normalizeH="0" baseline="0" noProof="0" dirty="0">
              <a:ln>
                <a:noFill/>
              </a:ln>
              <a:solidFill>
                <a:schemeClr val="tx2"/>
              </a:solidFill>
              <a:effectLst/>
              <a:uLnTx/>
              <a:uFillTx/>
              <a:ea typeface="Meta Pro Normal" charset="0"/>
              <a:cs typeface="Meta Pro Normal" charset="0"/>
            </a:endParaRPr>
          </a:p>
        </p:txBody>
      </p:sp>
      <p:sp>
        <p:nvSpPr>
          <p:cNvPr id="2" name="TextBox 1"/>
          <p:cNvSpPr txBox="1"/>
          <p:nvPr/>
        </p:nvSpPr>
        <p:spPr>
          <a:xfrm>
            <a:off x="2868409" y="1478433"/>
            <a:ext cx="3114392" cy="2197525"/>
          </a:xfrm>
          <a:prstGeom prst="rect">
            <a:avLst/>
          </a:prstGeom>
          <a:noFill/>
        </p:spPr>
        <p:txBody>
          <a:bodyPr wrap="squar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ea typeface="Meta Pro Light" charset="0"/>
                <a:cs typeface="Meta Pro Light" charset="0"/>
              </a:rPr>
              <a:t>Confluence</a:t>
            </a:r>
            <a:br>
              <a:rPr kumimoji="0" lang="en-US" sz="1800" b="1" i="0" u="none" strike="noStrike" kern="0" cap="none" spc="0" normalizeH="0" baseline="0" noProof="0" dirty="0">
                <a:ln>
                  <a:noFill/>
                </a:ln>
                <a:solidFill>
                  <a:schemeClr val="tx2"/>
                </a:solidFill>
                <a:effectLst/>
                <a:uLnTx/>
                <a:uFillTx/>
                <a:ea typeface="Meta Pro Light" charset="0"/>
                <a:cs typeface="Meta Pro Light" charset="0"/>
              </a:rPr>
            </a:br>
            <a:r>
              <a:rPr kumimoji="0" lang="en-US" sz="1800" b="1" i="0" u="none" strike="noStrike" kern="0" cap="none" spc="0" normalizeH="0" baseline="0" noProof="0" dirty="0">
                <a:ln>
                  <a:noFill/>
                </a:ln>
                <a:solidFill>
                  <a:schemeClr val="tx2"/>
                </a:solidFill>
                <a:effectLst/>
                <a:uLnTx/>
                <a:uFillTx/>
                <a:ea typeface="Meta Pro Light" charset="0"/>
                <a:cs typeface="Meta Pro Light" charset="0"/>
              </a:rPr>
              <a:t>of</a:t>
            </a:r>
            <a:r>
              <a:rPr kumimoji="0" lang="en-US" sz="2800" b="1" i="0" u="none" strike="noStrike" kern="0" cap="none" spc="0" normalizeH="0" baseline="0" noProof="0" dirty="0">
                <a:ln>
                  <a:noFill/>
                </a:ln>
                <a:solidFill>
                  <a:schemeClr val="tx2"/>
                </a:solidFill>
                <a:effectLst/>
                <a:uLnTx/>
                <a:uFillTx/>
                <a:ea typeface="Meta Pro Light" charset="0"/>
                <a:cs typeface="Meta Pro Light" charset="0"/>
              </a:rPr>
              <a:t/>
            </a:r>
            <a:br>
              <a:rPr kumimoji="0" lang="en-US" sz="2800" b="1" i="0" u="none" strike="noStrike" kern="0" cap="none" spc="0" normalizeH="0" baseline="0" noProof="0" dirty="0">
                <a:ln>
                  <a:noFill/>
                </a:ln>
                <a:solidFill>
                  <a:schemeClr val="tx2"/>
                </a:solidFill>
                <a:effectLst/>
                <a:uLnTx/>
                <a:uFillTx/>
                <a:ea typeface="Meta Pro Light" charset="0"/>
                <a:cs typeface="Meta Pro Light" charset="0"/>
              </a:rPr>
            </a:br>
            <a:r>
              <a:rPr kumimoji="0" lang="en-US" sz="8000" b="1" i="0" u="none" strike="noStrike" kern="0" cap="none" spc="0" normalizeH="0" baseline="0" noProof="0" dirty="0">
                <a:ln>
                  <a:solidFill>
                    <a:srgbClr val="3DC6EF"/>
                  </a:solidFill>
                </a:ln>
                <a:noFill/>
                <a:effectLst/>
                <a:uLnTx/>
                <a:uFillTx/>
                <a:ea typeface="Meta Pro Light" charset="0"/>
                <a:cs typeface="Meta Pro Light" charset="0"/>
              </a:rPr>
              <a:t>4</a:t>
            </a:r>
            <a:r>
              <a:rPr kumimoji="0" lang="en-US" sz="8000" b="1" i="0" u="none" strike="noStrike" kern="0" cap="none" spc="0" normalizeH="0" baseline="0" noProof="0" dirty="0">
                <a:ln>
                  <a:noFill/>
                </a:ln>
                <a:solidFill>
                  <a:schemeClr val="tx2"/>
                </a:solidFill>
                <a:effectLst/>
                <a:uLnTx/>
                <a:uFillTx/>
                <a:ea typeface="Meta Pro Light" charset="0"/>
                <a:cs typeface="Meta Pro Light" charset="0"/>
              </a:rPr>
              <a:t/>
            </a:r>
            <a:br>
              <a:rPr kumimoji="0" lang="en-US" sz="8000" b="1" i="0" u="none" strike="noStrike" kern="0" cap="none" spc="0" normalizeH="0" baseline="0" noProof="0" dirty="0">
                <a:ln>
                  <a:noFill/>
                </a:ln>
                <a:solidFill>
                  <a:schemeClr val="tx2"/>
                </a:solidFill>
                <a:effectLst/>
                <a:uLnTx/>
                <a:uFillTx/>
                <a:ea typeface="Meta Pro Light" charset="0"/>
                <a:cs typeface="Meta Pro Light" charset="0"/>
              </a:rPr>
            </a:br>
            <a:r>
              <a:rPr kumimoji="0" lang="en-US" sz="1800" b="1" i="0" u="none" strike="noStrike" kern="0" cap="none" spc="0" normalizeH="0" baseline="0" noProof="0" dirty="0">
                <a:ln>
                  <a:noFill/>
                </a:ln>
                <a:solidFill>
                  <a:schemeClr val="tx2"/>
                </a:solidFill>
                <a:effectLst/>
                <a:uLnTx/>
                <a:uFillTx/>
                <a:ea typeface="Meta Pro Light" charset="0"/>
                <a:cs typeface="Meta Pro Light" charset="0"/>
              </a:rPr>
              <a:t>forces</a:t>
            </a:r>
            <a:endParaRPr kumimoji="0" lang="en-US" sz="1800" b="1" i="0" u="none" strike="noStrike" kern="0" cap="none" spc="0" normalizeH="0" baseline="0" noProof="0" dirty="0">
              <a:ln>
                <a:noFill/>
              </a:ln>
              <a:solidFill>
                <a:schemeClr val="tx2"/>
              </a:solidFill>
              <a:effectLst/>
              <a:uLnTx/>
              <a:uFillTx/>
              <a:ea typeface="Meta Pro Normal" charset="0"/>
              <a:cs typeface="Meta Pro Normal" charset="0"/>
            </a:endParaRPr>
          </a:p>
        </p:txBody>
      </p:sp>
      <p:sp>
        <p:nvSpPr>
          <p:cNvPr id="3" name="Oval 2"/>
          <p:cNvSpPr/>
          <p:nvPr/>
        </p:nvSpPr>
        <p:spPr>
          <a:xfrm>
            <a:off x="2869134" y="900174"/>
            <a:ext cx="3259247" cy="3259247"/>
          </a:xfrm>
          <a:prstGeom prst="ellipse">
            <a:avLst/>
          </a:prstGeom>
          <a:noFill/>
          <a:ln w="19050">
            <a:solidFill>
              <a:schemeClr val="tx2"/>
            </a:solidFill>
            <a:prstDash val="dash"/>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15" name="Oval 14"/>
          <p:cNvSpPr/>
          <p:nvPr/>
        </p:nvSpPr>
        <p:spPr>
          <a:xfrm flipH="1">
            <a:off x="5583962" y="1269669"/>
            <a:ext cx="184084" cy="184084"/>
          </a:xfrm>
          <a:prstGeom prst="ellipse">
            <a:avLst/>
          </a:prstGeom>
          <a:solidFill>
            <a:srgbClr val="3DC6EF"/>
          </a:solidFill>
          <a:ln w="12700">
            <a:no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17" name="Oval 16"/>
          <p:cNvSpPr/>
          <p:nvPr/>
        </p:nvSpPr>
        <p:spPr>
          <a:xfrm flipH="1">
            <a:off x="5583962" y="3615002"/>
            <a:ext cx="184084" cy="184084"/>
          </a:xfrm>
          <a:prstGeom prst="ellipse">
            <a:avLst/>
          </a:prstGeom>
          <a:solidFill>
            <a:srgbClr val="3DC6EF"/>
          </a:solidFill>
          <a:ln w="12700">
            <a:no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19" name="Oval 18"/>
          <p:cNvSpPr/>
          <p:nvPr/>
        </p:nvSpPr>
        <p:spPr>
          <a:xfrm flipH="1">
            <a:off x="3229468" y="1269669"/>
            <a:ext cx="184084" cy="184084"/>
          </a:xfrm>
          <a:prstGeom prst="ellipse">
            <a:avLst/>
          </a:prstGeom>
          <a:solidFill>
            <a:srgbClr val="3DC6EF"/>
          </a:solidFill>
          <a:ln w="12700">
            <a:no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18" name="TextBox 17"/>
          <p:cNvSpPr txBox="1"/>
          <p:nvPr/>
        </p:nvSpPr>
        <p:spPr>
          <a:xfrm>
            <a:off x="358339" y="3720338"/>
            <a:ext cx="1550675" cy="276999"/>
          </a:xfrm>
          <a:prstGeom prst="rect">
            <a:avLst/>
          </a:prstGeom>
          <a:noFill/>
        </p:spPr>
        <p:txBody>
          <a:bodyPr wrap="square" lIns="0" tIns="0" rIns="0" bIns="0"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ea typeface="Meta Pro Normal" charset="0"/>
                <a:cs typeface="Meta Pro Normal" charset="0"/>
              </a:rPr>
              <a:t>Agile</a:t>
            </a:r>
          </a:p>
        </p:txBody>
      </p:sp>
      <p:sp>
        <p:nvSpPr>
          <p:cNvPr id="24" name="Oval 23"/>
          <p:cNvSpPr/>
          <p:nvPr/>
        </p:nvSpPr>
        <p:spPr>
          <a:xfrm flipH="1">
            <a:off x="3229468" y="3615002"/>
            <a:ext cx="184084" cy="184084"/>
          </a:xfrm>
          <a:prstGeom prst="ellipse">
            <a:avLst/>
          </a:prstGeom>
          <a:solidFill>
            <a:srgbClr val="3DC6EF"/>
          </a:solidFill>
          <a:ln w="12700">
            <a:no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9" name="Freeform 6"/>
          <p:cNvSpPr>
            <a:spLocks noEditPoints="1"/>
          </p:cNvSpPr>
          <p:nvPr/>
        </p:nvSpPr>
        <p:spPr bwMode="auto">
          <a:xfrm>
            <a:off x="6041175" y="854250"/>
            <a:ext cx="745431" cy="593725"/>
          </a:xfrm>
          <a:custGeom>
            <a:avLst/>
            <a:gdLst>
              <a:gd name="T0" fmla="*/ 197 w 289"/>
              <a:gd name="T1" fmla="*/ 115 h 230"/>
              <a:gd name="T2" fmla="*/ 170 w 289"/>
              <a:gd name="T3" fmla="*/ 97 h 230"/>
              <a:gd name="T4" fmla="*/ 155 w 289"/>
              <a:gd name="T5" fmla="*/ 60 h 230"/>
              <a:gd name="T6" fmla="*/ 167 w 289"/>
              <a:gd name="T7" fmla="*/ 31 h 230"/>
              <a:gd name="T8" fmla="*/ 206 w 289"/>
              <a:gd name="T9" fmla="*/ 15 h 230"/>
              <a:gd name="T10" fmla="*/ 238 w 289"/>
              <a:gd name="T11" fmla="*/ 15 h 230"/>
              <a:gd name="T12" fmla="*/ 277 w 289"/>
              <a:gd name="T13" fmla="*/ 31 h 230"/>
              <a:gd name="T14" fmla="*/ 289 w 289"/>
              <a:gd name="T15" fmla="*/ 60 h 230"/>
              <a:gd name="T16" fmla="*/ 274 w 289"/>
              <a:gd name="T17" fmla="*/ 97 h 230"/>
              <a:gd name="T18" fmla="*/ 238 w 289"/>
              <a:gd name="T19" fmla="*/ 119 h 230"/>
              <a:gd name="T20" fmla="*/ 198 w 289"/>
              <a:gd name="T21" fmla="*/ 106 h 230"/>
              <a:gd name="T22" fmla="*/ 229 w 289"/>
              <a:gd name="T23" fmla="*/ 115 h 230"/>
              <a:gd name="T24" fmla="*/ 258 w 289"/>
              <a:gd name="T25" fmla="*/ 113 h 230"/>
              <a:gd name="T26" fmla="*/ 266 w 289"/>
              <a:gd name="T27" fmla="*/ 78 h 230"/>
              <a:gd name="T28" fmla="*/ 266 w 289"/>
              <a:gd name="T29" fmla="*/ 56 h 230"/>
              <a:gd name="T30" fmla="*/ 258 w 289"/>
              <a:gd name="T31" fmla="*/ 21 h 230"/>
              <a:gd name="T32" fmla="*/ 229 w 289"/>
              <a:gd name="T33" fmla="*/ 19 h 230"/>
              <a:gd name="T34" fmla="*/ 198 w 289"/>
              <a:gd name="T35" fmla="*/ 28 h 230"/>
              <a:gd name="T36" fmla="*/ 176 w 289"/>
              <a:gd name="T37" fmla="*/ 31 h 230"/>
              <a:gd name="T38" fmla="*/ 164 w 289"/>
              <a:gd name="T39" fmla="*/ 60 h 230"/>
              <a:gd name="T40" fmla="*/ 183 w 289"/>
              <a:gd name="T41" fmla="*/ 96 h 230"/>
              <a:gd name="T42" fmla="*/ 193 w 289"/>
              <a:gd name="T43" fmla="*/ 106 h 230"/>
              <a:gd name="T44" fmla="*/ 243 w 289"/>
              <a:gd name="T45" fmla="*/ 67 h 230"/>
              <a:gd name="T46" fmla="*/ 252 w 289"/>
              <a:gd name="T47" fmla="*/ 67 h 230"/>
              <a:gd name="T48" fmla="*/ 65 w 289"/>
              <a:gd name="T49" fmla="*/ 211 h 230"/>
              <a:gd name="T50" fmla="*/ 18 w 289"/>
              <a:gd name="T51" fmla="*/ 199 h 230"/>
              <a:gd name="T52" fmla="*/ 10 w 289"/>
              <a:gd name="T53" fmla="*/ 165 h 230"/>
              <a:gd name="T54" fmla="*/ 25 w 289"/>
              <a:gd name="T55" fmla="*/ 114 h 230"/>
              <a:gd name="T56" fmla="*/ 38 w 289"/>
              <a:gd name="T57" fmla="*/ 77 h 230"/>
              <a:gd name="T58" fmla="*/ 75 w 289"/>
              <a:gd name="T59" fmla="*/ 61 h 230"/>
              <a:gd name="T60" fmla="*/ 122 w 289"/>
              <a:gd name="T61" fmla="*/ 80 h 230"/>
              <a:gd name="T62" fmla="*/ 150 w 289"/>
              <a:gd name="T63" fmla="*/ 107 h 230"/>
              <a:gd name="T64" fmla="*/ 168 w 289"/>
              <a:gd name="T65" fmla="*/ 154 h 230"/>
              <a:gd name="T66" fmla="*/ 150 w 289"/>
              <a:gd name="T67" fmla="*/ 184 h 230"/>
              <a:gd name="T68" fmla="*/ 122 w 289"/>
              <a:gd name="T69" fmla="*/ 211 h 230"/>
              <a:gd name="T70" fmla="*/ 93 w 289"/>
              <a:gd name="T71" fmla="*/ 230 h 230"/>
              <a:gd name="T72" fmla="*/ 74 w 289"/>
              <a:gd name="T73" fmla="*/ 219 h 230"/>
              <a:gd name="T74" fmla="*/ 95 w 289"/>
              <a:gd name="T75" fmla="*/ 207 h 230"/>
              <a:gd name="T76" fmla="*/ 130 w 289"/>
              <a:gd name="T77" fmla="*/ 206 h 230"/>
              <a:gd name="T78" fmla="*/ 135 w 289"/>
              <a:gd name="T79" fmla="*/ 182 h 230"/>
              <a:gd name="T80" fmla="*/ 159 w 289"/>
              <a:gd name="T81" fmla="*/ 156 h 230"/>
              <a:gd name="T82" fmla="*/ 141 w 289"/>
              <a:gd name="T83" fmla="*/ 132 h 230"/>
              <a:gd name="T84" fmla="*/ 144 w 289"/>
              <a:gd name="T85" fmla="*/ 99 h 230"/>
              <a:gd name="T86" fmla="*/ 115 w 289"/>
              <a:gd name="T87" fmla="*/ 95 h 230"/>
              <a:gd name="T88" fmla="*/ 75 w 289"/>
              <a:gd name="T89" fmla="*/ 70 h 230"/>
              <a:gd name="T90" fmla="*/ 48 w 289"/>
              <a:gd name="T91" fmla="*/ 95 h 230"/>
              <a:gd name="T92" fmla="*/ 24 w 289"/>
              <a:gd name="T93" fmla="*/ 100 h 230"/>
              <a:gd name="T94" fmla="*/ 23 w 289"/>
              <a:gd name="T95" fmla="*/ 135 h 230"/>
              <a:gd name="T96" fmla="*/ 23 w 289"/>
              <a:gd name="T97" fmla="*/ 156 h 230"/>
              <a:gd name="T98" fmla="*/ 24 w 289"/>
              <a:gd name="T99" fmla="*/ 192 h 230"/>
              <a:gd name="T100" fmla="*/ 48 w 289"/>
              <a:gd name="T101" fmla="*/ 197 h 230"/>
              <a:gd name="T102" fmla="*/ 121 w 289"/>
              <a:gd name="T103" fmla="*/ 146 h 230"/>
              <a:gd name="T104" fmla="*/ 112 w 289"/>
              <a:gd name="T105" fmla="*/ 14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9" h="230">
                <a:moveTo>
                  <a:pt x="229" y="134"/>
                </a:moveTo>
                <a:cubicBezTo>
                  <a:pt x="215" y="134"/>
                  <a:pt x="215" y="134"/>
                  <a:pt x="215" y="134"/>
                </a:cubicBezTo>
                <a:cubicBezTo>
                  <a:pt x="210" y="134"/>
                  <a:pt x="206" y="130"/>
                  <a:pt x="206" y="125"/>
                </a:cubicBezTo>
                <a:cubicBezTo>
                  <a:pt x="206" y="119"/>
                  <a:pt x="206" y="119"/>
                  <a:pt x="206" y="119"/>
                </a:cubicBezTo>
                <a:cubicBezTo>
                  <a:pt x="203" y="118"/>
                  <a:pt x="200" y="117"/>
                  <a:pt x="197" y="115"/>
                </a:cubicBezTo>
                <a:cubicBezTo>
                  <a:pt x="192" y="119"/>
                  <a:pt x="192" y="119"/>
                  <a:pt x="192" y="119"/>
                </a:cubicBezTo>
                <a:cubicBezTo>
                  <a:pt x="189" y="123"/>
                  <a:pt x="183" y="123"/>
                  <a:pt x="179" y="120"/>
                </a:cubicBezTo>
                <a:cubicBezTo>
                  <a:pt x="170" y="110"/>
                  <a:pt x="170" y="110"/>
                  <a:pt x="170" y="110"/>
                </a:cubicBezTo>
                <a:cubicBezTo>
                  <a:pt x="168" y="108"/>
                  <a:pt x="167" y="106"/>
                  <a:pt x="167" y="103"/>
                </a:cubicBezTo>
                <a:cubicBezTo>
                  <a:pt x="167" y="101"/>
                  <a:pt x="168" y="98"/>
                  <a:pt x="170" y="97"/>
                </a:cubicBezTo>
                <a:cubicBezTo>
                  <a:pt x="174" y="92"/>
                  <a:pt x="174" y="92"/>
                  <a:pt x="174" y="92"/>
                </a:cubicBezTo>
                <a:cubicBezTo>
                  <a:pt x="172" y="89"/>
                  <a:pt x="171" y="86"/>
                  <a:pt x="170" y="83"/>
                </a:cubicBezTo>
                <a:cubicBezTo>
                  <a:pt x="164" y="83"/>
                  <a:pt x="164" y="83"/>
                  <a:pt x="164" y="83"/>
                </a:cubicBezTo>
                <a:cubicBezTo>
                  <a:pt x="159" y="83"/>
                  <a:pt x="155" y="79"/>
                  <a:pt x="155" y="74"/>
                </a:cubicBezTo>
                <a:cubicBezTo>
                  <a:pt x="155" y="60"/>
                  <a:pt x="155" y="60"/>
                  <a:pt x="155" y="60"/>
                </a:cubicBezTo>
                <a:cubicBezTo>
                  <a:pt x="155" y="55"/>
                  <a:pt x="159" y="51"/>
                  <a:pt x="164" y="51"/>
                </a:cubicBezTo>
                <a:cubicBezTo>
                  <a:pt x="170" y="51"/>
                  <a:pt x="170" y="51"/>
                  <a:pt x="170" y="51"/>
                </a:cubicBezTo>
                <a:cubicBezTo>
                  <a:pt x="171" y="48"/>
                  <a:pt x="172" y="45"/>
                  <a:pt x="174" y="42"/>
                </a:cubicBezTo>
                <a:cubicBezTo>
                  <a:pt x="170" y="38"/>
                  <a:pt x="170" y="38"/>
                  <a:pt x="170" y="38"/>
                </a:cubicBezTo>
                <a:cubicBezTo>
                  <a:pt x="168" y="36"/>
                  <a:pt x="167" y="34"/>
                  <a:pt x="167" y="31"/>
                </a:cubicBezTo>
                <a:cubicBezTo>
                  <a:pt x="167" y="29"/>
                  <a:pt x="168" y="26"/>
                  <a:pt x="170" y="25"/>
                </a:cubicBezTo>
                <a:cubicBezTo>
                  <a:pt x="179" y="15"/>
                  <a:pt x="179" y="15"/>
                  <a:pt x="179" y="15"/>
                </a:cubicBezTo>
                <a:cubicBezTo>
                  <a:pt x="183" y="11"/>
                  <a:pt x="189" y="11"/>
                  <a:pt x="192" y="15"/>
                </a:cubicBezTo>
                <a:cubicBezTo>
                  <a:pt x="197" y="19"/>
                  <a:pt x="197" y="19"/>
                  <a:pt x="197" y="19"/>
                </a:cubicBezTo>
                <a:cubicBezTo>
                  <a:pt x="200" y="18"/>
                  <a:pt x="203" y="16"/>
                  <a:pt x="206" y="15"/>
                </a:cubicBezTo>
                <a:cubicBezTo>
                  <a:pt x="206" y="9"/>
                  <a:pt x="206" y="9"/>
                  <a:pt x="206" y="9"/>
                </a:cubicBezTo>
                <a:cubicBezTo>
                  <a:pt x="206" y="4"/>
                  <a:pt x="210" y="0"/>
                  <a:pt x="215" y="0"/>
                </a:cubicBezTo>
                <a:cubicBezTo>
                  <a:pt x="229" y="0"/>
                  <a:pt x="229" y="0"/>
                  <a:pt x="229" y="0"/>
                </a:cubicBezTo>
                <a:cubicBezTo>
                  <a:pt x="234" y="0"/>
                  <a:pt x="238" y="4"/>
                  <a:pt x="238" y="9"/>
                </a:cubicBezTo>
                <a:cubicBezTo>
                  <a:pt x="238" y="15"/>
                  <a:pt x="238" y="15"/>
                  <a:pt x="238" y="15"/>
                </a:cubicBezTo>
                <a:cubicBezTo>
                  <a:pt x="241" y="16"/>
                  <a:pt x="244" y="18"/>
                  <a:pt x="247" y="19"/>
                </a:cubicBezTo>
                <a:cubicBezTo>
                  <a:pt x="251" y="15"/>
                  <a:pt x="251" y="15"/>
                  <a:pt x="251" y="15"/>
                </a:cubicBezTo>
                <a:cubicBezTo>
                  <a:pt x="255" y="11"/>
                  <a:pt x="261" y="11"/>
                  <a:pt x="264" y="15"/>
                </a:cubicBezTo>
                <a:cubicBezTo>
                  <a:pt x="274" y="25"/>
                  <a:pt x="274" y="25"/>
                  <a:pt x="274" y="25"/>
                </a:cubicBezTo>
                <a:cubicBezTo>
                  <a:pt x="276" y="26"/>
                  <a:pt x="277" y="29"/>
                  <a:pt x="277" y="31"/>
                </a:cubicBezTo>
                <a:cubicBezTo>
                  <a:pt x="277" y="34"/>
                  <a:pt x="276" y="36"/>
                  <a:pt x="274" y="38"/>
                </a:cubicBezTo>
                <a:cubicBezTo>
                  <a:pt x="270" y="42"/>
                  <a:pt x="270" y="42"/>
                  <a:pt x="270" y="42"/>
                </a:cubicBezTo>
                <a:cubicBezTo>
                  <a:pt x="271" y="45"/>
                  <a:pt x="273" y="48"/>
                  <a:pt x="274" y="51"/>
                </a:cubicBezTo>
                <a:cubicBezTo>
                  <a:pt x="280" y="51"/>
                  <a:pt x="280" y="51"/>
                  <a:pt x="280" y="51"/>
                </a:cubicBezTo>
                <a:cubicBezTo>
                  <a:pt x="285" y="51"/>
                  <a:pt x="289" y="55"/>
                  <a:pt x="289" y="60"/>
                </a:cubicBezTo>
                <a:cubicBezTo>
                  <a:pt x="289" y="74"/>
                  <a:pt x="289" y="74"/>
                  <a:pt x="289" y="74"/>
                </a:cubicBezTo>
                <a:cubicBezTo>
                  <a:pt x="289" y="79"/>
                  <a:pt x="285" y="83"/>
                  <a:pt x="280" y="83"/>
                </a:cubicBezTo>
                <a:cubicBezTo>
                  <a:pt x="274" y="83"/>
                  <a:pt x="274" y="83"/>
                  <a:pt x="274" y="83"/>
                </a:cubicBezTo>
                <a:cubicBezTo>
                  <a:pt x="273" y="86"/>
                  <a:pt x="271" y="89"/>
                  <a:pt x="270" y="92"/>
                </a:cubicBezTo>
                <a:cubicBezTo>
                  <a:pt x="274" y="97"/>
                  <a:pt x="274" y="97"/>
                  <a:pt x="274" y="97"/>
                </a:cubicBezTo>
                <a:cubicBezTo>
                  <a:pt x="278" y="100"/>
                  <a:pt x="278" y="106"/>
                  <a:pt x="274" y="110"/>
                </a:cubicBezTo>
                <a:cubicBezTo>
                  <a:pt x="264" y="119"/>
                  <a:pt x="264" y="119"/>
                  <a:pt x="264" y="119"/>
                </a:cubicBezTo>
                <a:cubicBezTo>
                  <a:pt x="261" y="123"/>
                  <a:pt x="255" y="123"/>
                  <a:pt x="251" y="120"/>
                </a:cubicBezTo>
                <a:cubicBezTo>
                  <a:pt x="247" y="115"/>
                  <a:pt x="247" y="115"/>
                  <a:pt x="247" y="115"/>
                </a:cubicBezTo>
                <a:cubicBezTo>
                  <a:pt x="244" y="117"/>
                  <a:pt x="241" y="118"/>
                  <a:pt x="238" y="119"/>
                </a:cubicBezTo>
                <a:cubicBezTo>
                  <a:pt x="238" y="125"/>
                  <a:pt x="238" y="125"/>
                  <a:pt x="238" y="125"/>
                </a:cubicBezTo>
                <a:cubicBezTo>
                  <a:pt x="238" y="128"/>
                  <a:pt x="237" y="130"/>
                  <a:pt x="235" y="132"/>
                </a:cubicBezTo>
                <a:cubicBezTo>
                  <a:pt x="234" y="133"/>
                  <a:pt x="231" y="134"/>
                  <a:pt x="229" y="134"/>
                </a:cubicBezTo>
                <a:close/>
                <a:moveTo>
                  <a:pt x="196" y="105"/>
                </a:moveTo>
                <a:cubicBezTo>
                  <a:pt x="197" y="105"/>
                  <a:pt x="198" y="105"/>
                  <a:pt x="198" y="106"/>
                </a:cubicBezTo>
                <a:cubicBezTo>
                  <a:pt x="202" y="108"/>
                  <a:pt x="207" y="110"/>
                  <a:pt x="211" y="111"/>
                </a:cubicBezTo>
                <a:cubicBezTo>
                  <a:pt x="213" y="112"/>
                  <a:pt x="215" y="113"/>
                  <a:pt x="215" y="115"/>
                </a:cubicBezTo>
                <a:cubicBezTo>
                  <a:pt x="215" y="125"/>
                  <a:pt x="215" y="125"/>
                  <a:pt x="215" y="125"/>
                </a:cubicBezTo>
                <a:cubicBezTo>
                  <a:pt x="229" y="125"/>
                  <a:pt x="229" y="125"/>
                  <a:pt x="229" y="125"/>
                </a:cubicBezTo>
                <a:cubicBezTo>
                  <a:pt x="229" y="115"/>
                  <a:pt x="229" y="115"/>
                  <a:pt x="229" y="115"/>
                </a:cubicBezTo>
                <a:cubicBezTo>
                  <a:pt x="229" y="113"/>
                  <a:pt x="231" y="112"/>
                  <a:pt x="233" y="111"/>
                </a:cubicBezTo>
                <a:cubicBezTo>
                  <a:pt x="237" y="110"/>
                  <a:pt x="241" y="108"/>
                  <a:pt x="245" y="106"/>
                </a:cubicBezTo>
                <a:cubicBezTo>
                  <a:pt x="247" y="105"/>
                  <a:pt x="249" y="105"/>
                  <a:pt x="251" y="106"/>
                </a:cubicBezTo>
                <a:cubicBezTo>
                  <a:pt x="258" y="113"/>
                  <a:pt x="258" y="113"/>
                  <a:pt x="258" y="113"/>
                </a:cubicBezTo>
                <a:cubicBezTo>
                  <a:pt x="258" y="113"/>
                  <a:pt x="258" y="113"/>
                  <a:pt x="258" y="113"/>
                </a:cubicBezTo>
                <a:cubicBezTo>
                  <a:pt x="268" y="104"/>
                  <a:pt x="268" y="104"/>
                  <a:pt x="268" y="104"/>
                </a:cubicBezTo>
                <a:cubicBezTo>
                  <a:pt x="268" y="103"/>
                  <a:pt x="268" y="103"/>
                  <a:pt x="268" y="103"/>
                </a:cubicBezTo>
                <a:cubicBezTo>
                  <a:pt x="261" y="96"/>
                  <a:pt x="261" y="96"/>
                  <a:pt x="261" y="96"/>
                </a:cubicBezTo>
                <a:cubicBezTo>
                  <a:pt x="260" y="95"/>
                  <a:pt x="259" y="92"/>
                  <a:pt x="261" y="91"/>
                </a:cubicBezTo>
                <a:cubicBezTo>
                  <a:pt x="263" y="87"/>
                  <a:pt x="265" y="82"/>
                  <a:pt x="266" y="78"/>
                </a:cubicBezTo>
                <a:cubicBezTo>
                  <a:pt x="266" y="76"/>
                  <a:pt x="268" y="74"/>
                  <a:pt x="270" y="74"/>
                </a:cubicBezTo>
                <a:cubicBezTo>
                  <a:pt x="280" y="74"/>
                  <a:pt x="280" y="74"/>
                  <a:pt x="280" y="74"/>
                </a:cubicBezTo>
                <a:cubicBezTo>
                  <a:pt x="280" y="60"/>
                  <a:pt x="280" y="60"/>
                  <a:pt x="280" y="60"/>
                </a:cubicBezTo>
                <a:cubicBezTo>
                  <a:pt x="270" y="60"/>
                  <a:pt x="270" y="60"/>
                  <a:pt x="270" y="60"/>
                </a:cubicBezTo>
                <a:cubicBezTo>
                  <a:pt x="268" y="60"/>
                  <a:pt x="266" y="58"/>
                  <a:pt x="266" y="56"/>
                </a:cubicBezTo>
                <a:cubicBezTo>
                  <a:pt x="265" y="52"/>
                  <a:pt x="263" y="48"/>
                  <a:pt x="261" y="44"/>
                </a:cubicBezTo>
                <a:cubicBezTo>
                  <a:pt x="259" y="42"/>
                  <a:pt x="260" y="40"/>
                  <a:pt x="261" y="38"/>
                </a:cubicBezTo>
                <a:cubicBezTo>
                  <a:pt x="268" y="31"/>
                  <a:pt x="268" y="31"/>
                  <a:pt x="268" y="31"/>
                </a:cubicBezTo>
                <a:cubicBezTo>
                  <a:pt x="268" y="31"/>
                  <a:pt x="268" y="31"/>
                  <a:pt x="268" y="31"/>
                </a:cubicBezTo>
                <a:cubicBezTo>
                  <a:pt x="258" y="21"/>
                  <a:pt x="258" y="21"/>
                  <a:pt x="258" y="21"/>
                </a:cubicBezTo>
                <a:cubicBezTo>
                  <a:pt x="258" y="21"/>
                  <a:pt x="258" y="21"/>
                  <a:pt x="258" y="21"/>
                </a:cubicBezTo>
                <a:cubicBezTo>
                  <a:pt x="251" y="28"/>
                  <a:pt x="251" y="28"/>
                  <a:pt x="251" y="28"/>
                </a:cubicBezTo>
                <a:cubicBezTo>
                  <a:pt x="249" y="29"/>
                  <a:pt x="247" y="30"/>
                  <a:pt x="245" y="28"/>
                </a:cubicBezTo>
                <a:cubicBezTo>
                  <a:pt x="241" y="26"/>
                  <a:pt x="237" y="24"/>
                  <a:pt x="233" y="23"/>
                </a:cubicBezTo>
                <a:cubicBezTo>
                  <a:pt x="231" y="23"/>
                  <a:pt x="229" y="21"/>
                  <a:pt x="229" y="19"/>
                </a:cubicBezTo>
                <a:cubicBezTo>
                  <a:pt x="229" y="9"/>
                  <a:pt x="229" y="9"/>
                  <a:pt x="229" y="9"/>
                </a:cubicBezTo>
                <a:cubicBezTo>
                  <a:pt x="215" y="9"/>
                  <a:pt x="215" y="9"/>
                  <a:pt x="215" y="9"/>
                </a:cubicBezTo>
                <a:cubicBezTo>
                  <a:pt x="215" y="19"/>
                  <a:pt x="215" y="19"/>
                  <a:pt x="215" y="19"/>
                </a:cubicBezTo>
                <a:cubicBezTo>
                  <a:pt x="215" y="21"/>
                  <a:pt x="213" y="23"/>
                  <a:pt x="211" y="23"/>
                </a:cubicBezTo>
                <a:cubicBezTo>
                  <a:pt x="207" y="24"/>
                  <a:pt x="202" y="26"/>
                  <a:pt x="198" y="28"/>
                </a:cubicBezTo>
                <a:cubicBezTo>
                  <a:pt x="197" y="30"/>
                  <a:pt x="194" y="29"/>
                  <a:pt x="193" y="28"/>
                </a:cubicBezTo>
                <a:cubicBezTo>
                  <a:pt x="186" y="21"/>
                  <a:pt x="186" y="21"/>
                  <a:pt x="186" y="21"/>
                </a:cubicBezTo>
                <a:cubicBezTo>
                  <a:pt x="186" y="21"/>
                  <a:pt x="186" y="21"/>
                  <a:pt x="185" y="21"/>
                </a:cubicBezTo>
                <a:cubicBezTo>
                  <a:pt x="176" y="31"/>
                  <a:pt x="176" y="31"/>
                  <a:pt x="176" y="31"/>
                </a:cubicBezTo>
                <a:cubicBezTo>
                  <a:pt x="176" y="31"/>
                  <a:pt x="176" y="31"/>
                  <a:pt x="176" y="31"/>
                </a:cubicBezTo>
                <a:cubicBezTo>
                  <a:pt x="183" y="38"/>
                  <a:pt x="183" y="38"/>
                  <a:pt x="183" y="38"/>
                </a:cubicBezTo>
                <a:cubicBezTo>
                  <a:pt x="184" y="40"/>
                  <a:pt x="184" y="42"/>
                  <a:pt x="183" y="44"/>
                </a:cubicBezTo>
                <a:cubicBezTo>
                  <a:pt x="181" y="48"/>
                  <a:pt x="179" y="52"/>
                  <a:pt x="178" y="56"/>
                </a:cubicBezTo>
                <a:cubicBezTo>
                  <a:pt x="177" y="58"/>
                  <a:pt x="176" y="60"/>
                  <a:pt x="174" y="60"/>
                </a:cubicBezTo>
                <a:cubicBezTo>
                  <a:pt x="164" y="60"/>
                  <a:pt x="164" y="60"/>
                  <a:pt x="164" y="60"/>
                </a:cubicBezTo>
                <a:cubicBezTo>
                  <a:pt x="164" y="74"/>
                  <a:pt x="164" y="74"/>
                  <a:pt x="164" y="74"/>
                </a:cubicBezTo>
                <a:cubicBezTo>
                  <a:pt x="174" y="74"/>
                  <a:pt x="174" y="74"/>
                  <a:pt x="174" y="74"/>
                </a:cubicBezTo>
                <a:cubicBezTo>
                  <a:pt x="176" y="74"/>
                  <a:pt x="177" y="76"/>
                  <a:pt x="178" y="78"/>
                </a:cubicBezTo>
                <a:cubicBezTo>
                  <a:pt x="179" y="82"/>
                  <a:pt x="181" y="87"/>
                  <a:pt x="183" y="91"/>
                </a:cubicBezTo>
                <a:cubicBezTo>
                  <a:pt x="184" y="92"/>
                  <a:pt x="184" y="95"/>
                  <a:pt x="183" y="96"/>
                </a:cubicBezTo>
                <a:cubicBezTo>
                  <a:pt x="176" y="103"/>
                  <a:pt x="176" y="103"/>
                  <a:pt x="176" y="103"/>
                </a:cubicBezTo>
                <a:cubicBezTo>
                  <a:pt x="176" y="103"/>
                  <a:pt x="176" y="103"/>
                  <a:pt x="176" y="104"/>
                </a:cubicBezTo>
                <a:cubicBezTo>
                  <a:pt x="185" y="113"/>
                  <a:pt x="185" y="113"/>
                  <a:pt x="185" y="113"/>
                </a:cubicBezTo>
                <a:cubicBezTo>
                  <a:pt x="186" y="113"/>
                  <a:pt x="186" y="113"/>
                  <a:pt x="186" y="113"/>
                </a:cubicBezTo>
                <a:cubicBezTo>
                  <a:pt x="193" y="106"/>
                  <a:pt x="193" y="106"/>
                  <a:pt x="193" y="106"/>
                </a:cubicBezTo>
                <a:cubicBezTo>
                  <a:pt x="194" y="106"/>
                  <a:pt x="195" y="105"/>
                  <a:pt x="196" y="105"/>
                </a:cubicBezTo>
                <a:close/>
                <a:moveTo>
                  <a:pt x="222" y="46"/>
                </a:moveTo>
                <a:cubicBezTo>
                  <a:pt x="210" y="46"/>
                  <a:pt x="201" y="56"/>
                  <a:pt x="201" y="67"/>
                </a:cubicBezTo>
                <a:cubicBezTo>
                  <a:pt x="201" y="79"/>
                  <a:pt x="210" y="88"/>
                  <a:pt x="222" y="88"/>
                </a:cubicBezTo>
                <a:cubicBezTo>
                  <a:pt x="233" y="88"/>
                  <a:pt x="243" y="79"/>
                  <a:pt x="243" y="67"/>
                </a:cubicBezTo>
                <a:cubicBezTo>
                  <a:pt x="243" y="56"/>
                  <a:pt x="233" y="46"/>
                  <a:pt x="222" y="46"/>
                </a:cubicBezTo>
                <a:close/>
                <a:moveTo>
                  <a:pt x="222" y="97"/>
                </a:moveTo>
                <a:cubicBezTo>
                  <a:pt x="205" y="97"/>
                  <a:pt x="192" y="84"/>
                  <a:pt x="192" y="67"/>
                </a:cubicBezTo>
                <a:cubicBezTo>
                  <a:pt x="192" y="51"/>
                  <a:pt x="205" y="37"/>
                  <a:pt x="222" y="37"/>
                </a:cubicBezTo>
                <a:cubicBezTo>
                  <a:pt x="238" y="37"/>
                  <a:pt x="252" y="51"/>
                  <a:pt x="252" y="67"/>
                </a:cubicBezTo>
                <a:cubicBezTo>
                  <a:pt x="252" y="84"/>
                  <a:pt x="238" y="97"/>
                  <a:pt x="222" y="97"/>
                </a:cubicBezTo>
                <a:close/>
                <a:moveTo>
                  <a:pt x="93" y="230"/>
                </a:moveTo>
                <a:cubicBezTo>
                  <a:pt x="75" y="230"/>
                  <a:pt x="75" y="230"/>
                  <a:pt x="75" y="230"/>
                </a:cubicBezTo>
                <a:cubicBezTo>
                  <a:pt x="69" y="230"/>
                  <a:pt x="65" y="225"/>
                  <a:pt x="65" y="219"/>
                </a:cubicBezTo>
                <a:cubicBezTo>
                  <a:pt x="65" y="211"/>
                  <a:pt x="65" y="211"/>
                  <a:pt x="65" y="211"/>
                </a:cubicBezTo>
                <a:cubicBezTo>
                  <a:pt x="60" y="209"/>
                  <a:pt x="56" y="207"/>
                  <a:pt x="52" y="205"/>
                </a:cubicBezTo>
                <a:cubicBezTo>
                  <a:pt x="46" y="211"/>
                  <a:pt x="46" y="211"/>
                  <a:pt x="46" y="211"/>
                </a:cubicBezTo>
                <a:cubicBezTo>
                  <a:pt x="44" y="213"/>
                  <a:pt x="41" y="215"/>
                  <a:pt x="38" y="215"/>
                </a:cubicBezTo>
                <a:cubicBezTo>
                  <a:pt x="35" y="215"/>
                  <a:pt x="33" y="213"/>
                  <a:pt x="31" y="211"/>
                </a:cubicBezTo>
                <a:cubicBezTo>
                  <a:pt x="18" y="199"/>
                  <a:pt x="18" y="199"/>
                  <a:pt x="18" y="199"/>
                </a:cubicBezTo>
                <a:cubicBezTo>
                  <a:pt x="16" y="197"/>
                  <a:pt x="15" y="194"/>
                  <a:pt x="15" y="192"/>
                </a:cubicBezTo>
                <a:cubicBezTo>
                  <a:pt x="15" y="189"/>
                  <a:pt x="16" y="186"/>
                  <a:pt x="18" y="184"/>
                </a:cubicBezTo>
                <a:cubicBezTo>
                  <a:pt x="25" y="178"/>
                  <a:pt x="25" y="178"/>
                  <a:pt x="25" y="178"/>
                </a:cubicBezTo>
                <a:cubicBezTo>
                  <a:pt x="22" y="174"/>
                  <a:pt x="21" y="170"/>
                  <a:pt x="19" y="165"/>
                </a:cubicBezTo>
                <a:cubicBezTo>
                  <a:pt x="10" y="165"/>
                  <a:pt x="10" y="165"/>
                  <a:pt x="10" y="165"/>
                </a:cubicBezTo>
                <a:cubicBezTo>
                  <a:pt x="5" y="165"/>
                  <a:pt x="0" y="160"/>
                  <a:pt x="0" y="154"/>
                </a:cubicBezTo>
                <a:cubicBezTo>
                  <a:pt x="0" y="137"/>
                  <a:pt x="0" y="137"/>
                  <a:pt x="0" y="137"/>
                </a:cubicBezTo>
                <a:cubicBezTo>
                  <a:pt x="0" y="131"/>
                  <a:pt x="5" y="126"/>
                  <a:pt x="10" y="126"/>
                </a:cubicBezTo>
                <a:cubicBezTo>
                  <a:pt x="19" y="126"/>
                  <a:pt x="19" y="126"/>
                  <a:pt x="19" y="126"/>
                </a:cubicBezTo>
                <a:cubicBezTo>
                  <a:pt x="21" y="122"/>
                  <a:pt x="22" y="118"/>
                  <a:pt x="25" y="114"/>
                </a:cubicBezTo>
                <a:cubicBezTo>
                  <a:pt x="18" y="107"/>
                  <a:pt x="18" y="107"/>
                  <a:pt x="18" y="107"/>
                </a:cubicBezTo>
                <a:cubicBezTo>
                  <a:pt x="16" y="105"/>
                  <a:pt x="15" y="103"/>
                  <a:pt x="15" y="100"/>
                </a:cubicBezTo>
                <a:cubicBezTo>
                  <a:pt x="15" y="97"/>
                  <a:pt x="16" y="94"/>
                  <a:pt x="18" y="92"/>
                </a:cubicBezTo>
                <a:cubicBezTo>
                  <a:pt x="31" y="80"/>
                  <a:pt x="31" y="80"/>
                  <a:pt x="31" y="80"/>
                </a:cubicBezTo>
                <a:cubicBezTo>
                  <a:pt x="33" y="78"/>
                  <a:pt x="35" y="77"/>
                  <a:pt x="38" y="77"/>
                </a:cubicBezTo>
                <a:cubicBezTo>
                  <a:pt x="41" y="77"/>
                  <a:pt x="44" y="78"/>
                  <a:pt x="46" y="80"/>
                </a:cubicBezTo>
                <a:cubicBezTo>
                  <a:pt x="52" y="86"/>
                  <a:pt x="52" y="86"/>
                  <a:pt x="52" y="86"/>
                </a:cubicBezTo>
                <a:cubicBezTo>
                  <a:pt x="56" y="84"/>
                  <a:pt x="60" y="82"/>
                  <a:pt x="65" y="81"/>
                </a:cubicBezTo>
                <a:cubicBezTo>
                  <a:pt x="65" y="72"/>
                  <a:pt x="65" y="72"/>
                  <a:pt x="65" y="72"/>
                </a:cubicBezTo>
                <a:cubicBezTo>
                  <a:pt x="65" y="66"/>
                  <a:pt x="69" y="61"/>
                  <a:pt x="75" y="61"/>
                </a:cubicBezTo>
                <a:cubicBezTo>
                  <a:pt x="93" y="61"/>
                  <a:pt x="93" y="61"/>
                  <a:pt x="93" y="61"/>
                </a:cubicBezTo>
                <a:cubicBezTo>
                  <a:pt x="99" y="61"/>
                  <a:pt x="103" y="66"/>
                  <a:pt x="103" y="72"/>
                </a:cubicBezTo>
                <a:cubicBezTo>
                  <a:pt x="103" y="81"/>
                  <a:pt x="103" y="81"/>
                  <a:pt x="103" y="81"/>
                </a:cubicBezTo>
                <a:cubicBezTo>
                  <a:pt x="108" y="82"/>
                  <a:pt x="112" y="84"/>
                  <a:pt x="116" y="86"/>
                </a:cubicBezTo>
                <a:cubicBezTo>
                  <a:pt x="122" y="80"/>
                  <a:pt x="122" y="80"/>
                  <a:pt x="122" y="80"/>
                </a:cubicBezTo>
                <a:cubicBezTo>
                  <a:pt x="124" y="78"/>
                  <a:pt x="127" y="77"/>
                  <a:pt x="130" y="77"/>
                </a:cubicBezTo>
                <a:cubicBezTo>
                  <a:pt x="133" y="77"/>
                  <a:pt x="135" y="78"/>
                  <a:pt x="137" y="80"/>
                </a:cubicBezTo>
                <a:cubicBezTo>
                  <a:pt x="150" y="92"/>
                  <a:pt x="150" y="92"/>
                  <a:pt x="150" y="92"/>
                </a:cubicBezTo>
                <a:cubicBezTo>
                  <a:pt x="152" y="94"/>
                  <a:pt x="153" y="97"/>
                  <a:pt x="153" y="100"/>
                </a:cubicBezTo>
                <a:cubicBezTo>
                  <a:pt x="153" y="103"/>
                  <a:pt x="152" y="105"/>
                  <a:pt x="150" y="107"/>
                </a:cubicBezTo>
                <a:cubicBezTo>
                  <a:pt x="144" y="114"/>
                  <a:pt x="144" y="114"/>
                  <a:pt x="144" y="114"/>
                </a:cubicBezTo>
                <a:cubicBezTo>
                  <a:pt x="146" y="118"/>
                  <a:pt x="148" y="122"/>
                  <a:pt x="149" y="126"/>
                </a:cubicBezTo>
                <a:cubicBezTo>
                  <a:pt x="158" y="126"/>
                  <a:pt x="158" y="126"/>
                  <a:pt x="158" y="126"/>
                </a:cubicBezTo>
                <a:cubicBezTo>
                  <a:pt x="164" y="126"/>
                  <a:pt x="168" y="131"/>
                  <a:pt x="168" y="137"/>
                </a:cubicBezTo>
                <a:cubicBezTo>
                  <a:pt x="168" y="154"/>
                  <a:pt x="168" y="154"/>
                  <a:pt x="168" y="154"/>
                </a:cubicBezTo>
                <a:cubicBezTo>
                  <a:pt x="168" y="157"/>
                  <a:pt x="167" y="160"/>
                  <a:pt x="165" y="162"/>
                </a:cubicBezTo>
                <a:cubicBezTo>
                  <a:pt x="163" y="164"/>
                  <a:pt x="161" y="165"/>
                  <a:pt x="158" y="165"/>
                </a:cubicBezTo>
                <a:cubicBezTo>
                  <a:pt x="149" y="165"/>
                  <a:pt x="149" y="165"/>
                  <a:pt x="149" y="165"/>
                </a:cubicBezTo>
                <a:cubicBezTo>
                  <a:pt x="148" y="170"/>
                  <a:pt x="146" y="174"/>
                  <a:pt x="144" y="178"/>
                </a:cubicBezTo>
                <a:cubicBezTo>
                  <a:pt x="150" y="184"/>
                  <a:pt x="150" y="184"/>
                  <a:pt x="150" y="184"/>
                </a:cubicBezTo>
                <a:cubicBezTo>
                  <a:pt x="152" y="186"/>
                  <a:pt x="153" y="189"/>
                  <a:pt x="153" y="192"/>
                </a:cubicBezTo>
                <a:cubicBezTo>
                  <a:pt x="153" y="194"/>
                  <a:pt x="152" y="197"/>
                  <a:pt x="150" y="199"/>
                </a:cubicBezTo>
                <a:cubicBezTo>
                  <a:pt x="137" y="211"/>
                  <a:pt x="137" y="211"/>
                  <a:pt x="137" y="211"/>
                </a:cubicBezTo>
                <a:cubicBezTo>
                  <a:pt x="135" y="213"/>
                  <a:pt x="133" y="215"/>
                  <a:pt x="130" y="215"/>
                </a:cubicBezTo>
                <a:cubicBezTo>
                  <a:pt x="127" y="215"/>
                  <a:pt x="124" y="213"/>
                  <a:pt x="122" y="211"/>
                </a:cubicBezTo>
                <a:cubicBezTo>
                  <a:pt x="116" y="205"/>
                  <a:pt x="116" y="205"/>
                  <a:pt x="116" y="205"/>
                </a:cubicBezTo>
                <a:cubicBezTo>
                  <a:pt x="112" y="207"/>
                  <a:pt x="108" y="209"/>
                  <a:pt x="103" y="211"/>
                </a:cubicBezTo>
                <a:cubicBezTo>
                  <a:pt x="103" y="219"/>
                  <a:pt x="103" y="219"/>
                  <a:pt x="103" y="219"/>
                </a:cubicBezTo>
                <a:cubicBezTo>
                  <a:pt x="103" y="222"/>
                  <a:pt x="102" y="225"/>
                  <a:pt x="100" y="227"/>
                </a:cubicBezTo>
                <a:cubicBezTo>
                  <a:pt x="98" y="229"/>
                  <a:pt x="96" y="230"/>
                  <a:pt x="93" y="230"/>
                </a:cubicBezTo>
                <a:close/>
                <a:moveTo>
                  <a:pt x="51" y="195"/>
                </a:moveTo>
                <a:cubicBezTo>
                  <a:pt x="52" y="195"/>
                  <a:pt x="53" y="196"/>
                  <a:pt x="53" y="196"/>
                </a:cubicBezTo>
                <a:cubicBezTo>
                  <a:pt x="59" y="199"/>
                  <a:pt x="64" y="201"/>
                  <a:pt x="70" y="203"/>
                </a:cubicBezTo>
                <a:cubicBezTo>
                  <a:pt x="72" y="203"/>
                  <a:pt x="74" y="205"/>
                  <a:pt x="74" y="207"/>
                </a:cubicBezTo>
                <a:cubicBezTo>
                  <a:pt x="74" y="219"/>
                  <a:pt x="74" y="219"/>
                  <a:pt x="74" y="219"/>
                </a:cubicBezTo>
                <a:cubicBezTo>
                  <a:pt x="74" y="220"/>
                  <a:pt x="74" y="221"/>
                  <a:pt x="75" y="221"/>
                </a:cubicBezTo>
                <a:cubicBezTo>
                  <a:pt x="93" y="221"/>
                  <a:pt x="93" y="221"/>
                  <a:pt x="93" y="221"/>
                </a:cubicBezTo>
                <a:cubicBezTo>
                  <a:pt x="93" y="221"/>
                  <a:pt x="94" y="221"/>
                  <a:pt x="94" y="221"/>
                </a:cubicBezTo>
                <a:cubicBezTo>
                  <a:pt x="94" y="220"/>
                  <a:pt x="95" y="220"/>
                  <a:pt x="95" y="219"/>
                </a:cubicBezTo>
                <a:cubicBezTo>
                  <a:pt x="95" y="207"/>
                  <a:pt x="95" y="207"/>
                  <a:pt x="95" y="207"/>
                </a:cubicBezTo>
                <a:cubicBezTo>
                  <a:pt x="95" y="205"/>
                  <a:pt x="96" y="203"/>
                  <a:pt x="98" y="203"/>
                </a:cubicBezTo>
                <a:cubicBezTo>
                  <a:pt x="104" y="201"/>
                  <a:pt x="109" y="199"/>
                  <a:pt x="115" y="196"/>
                </a:cubicBezTo>
                <a:cubicBezTo>
                  <a:pt x="116" y="195"/>
                  <a:pt x="119" y="195"/>
                  <a:pt x="120" y="197"/>
                </a:cubicBezTo>
                <a:cubicBezTo>
                  <a:pt x="129" y="205"/>
                  <a:pt x="129" y="205"/>
                  <a:pt x="129" y="205"/>
                </a:cubicBezTo>
                <a:cubicBezTo>
                  <a:pt x="129" y="206"/>
                  <a:pt x="130" y="206"/>
                  <a:pt x="130" y="206"/>
                </a:cubicBezTo>
                <a:cubicBezTo>
                  <a:pt x="130" y="206"/>
                  <a:pt x="131" y="206"/>
                  <a:pt x="131" y="205"/>
                </a:cubicBezTo>
                <a:cubicBezTo>
                  <a:pt x="144" y="193"/>
                  <a:pt x="144" y="193"/>
                  <a:pt x="144" y="193"/>
                </a:cubicBezTo>
                <a:cubicBezTo>
                  <a:pt x="144" y="192"/>
                  <a:pt x="144" y="192"/>
                  <a:pt x="144" y="192"/>
                </a:cubicBezTo>
                <a:cubicBezTo>
                  <a:pt x="144" y="191"/>
                  <a:pt x="144" y="191"/>
                  <a:pt x="144" y="190"/>
                </a:cubicBezTo>
                <a:cubicBezTo>
                  <a:pt x="135" y="182"/>
                  <a:pt x="135" y="182"/>
                  <a:pt x="135" y="182"/>
                </a:cubicBezTo>
                <a:cubicBezTo>
                  <a:pt x="133" y="180"/>
                  <a:pt x="133" y="178"/>
                  <a:pt x="134" y="176"/>
                </a:cubicBezTo>
                <a:cubicBezTo>
                  <a:pt x="137" y="171"/>
                  <a:pt x="140" y="165"/>
                  <a:pt x="141" y="160"/>
                </a:cubicBezTo>
                <a:cubicBezTo>
                  <a:pt x="142" y="158"/>
                  <a:pt x="143" y="156"/>
                  <a:pt x="146" y="156"/>
                </a:cubicBezTo>
                <a:cubicBezTo>
                  <a:pt x="158" y="156"/>
                  <a:pt x="158" y="156"/>
                  <a:pt x="158" y="156"/>
                </a:cubicBezTo>
                <a:cubicBezTo>
                  <a:pt x="158" y="156"/>
                  <a:pt x="159" y="156"/>
                  <a:pt x="159" y="156"/>
                </a:cubicBezTo>
                <a:cubicBezTo>
                  <a:pt x="159" y="155"/>
                  <a:pt x="159" y="155"/>
                  <a:pt x="159" y="154"/>
                </a:cubicBezTo>
                <a:cubicBezTo>
                  <a:pt x="159" y="137"/>
                  <a:pt x="159" y="137"/>
                  <a:pt x="159" y="137"/>
                </a:cubicBezTo>
                <a:cubicBezTo>
                  <a:pt x="159" y="136"/>
                  <a:pt x="159" y="135"/>
                  <a:pt x="158" y="135"/>
                </a:cubicBezTo>
                <a:cubicBezTo>
                  <a:pt x="146" y="135"/>
                  <a:pt x="146" y="135"/>
                  <a:pt x="146" y="135"/>
                </a:cubicBezTo>
                <a:cubicBezTo>
                  <a:pt x="143" y="135"/>
                  <a:pt x="142" y="134"/>
                  <a:pt x="141" y="132"/>
                </a:cubicBezTo>
                <a:cubicBezTo>
                  <a:pt x="140" y="126"/>
                  <a:pt x="137" y="120"/>
                  <a:pt x="134" y="115"/>
                </a:cubicBezTo>
                <a:cubicBezTo>
                  <a:pt x="133" y="113"/>
                  <a:pt x="133" y="111"/>
                  <a:pt x="135" y="110"/>
                </a:cubicBezTo>
                <a:cubicBezTo>
                  <a:pt x="144" y="101"/>
                  <a:pt x="144" y="101"/>
                  <a:pt x="144" y="101"/>
                </a:cubicBezTo>
                <a:cubicBezTo>
                  <a:pt x="144" y="101"/>
                  <a:pt x="144" y="100"/>
                  <a:pt x="144" y="100"/>
                </a:cubicBezTo>
                <a:cubicBezTo>
                  <a:pt x="144" y="100"/>
                  <a:pt x="144" y="99"/>
                  <a:pt x="144" y="99"/>
                </a:cubicBezTo>
                <a:cubicBezTo>
                  <a:pt x="131" y="86"/>
                  <a:pt x="131" y="86"/>
                  <a:pt x="131" y="86"/>
                </a:cubicBezTo>
                <a:cubicBezTo>
                  <a:pt x="131" y="86"/>
                  <a:pt x="130" y="86"/>
                  <a:pt x="130" y="86"/>
                </a:cubicBezTo>
                <a:cubicBezTo>
                  <a:pt x="130" y="86"/>
                  <a:pt x="129" y="86"/>
                  <a:pt x="129" y="86"/>
                </a:cubicBezTo>
                <a:cubicBezTo>
                  <a:pt x="120" y="95"/>
                  <a:pt x="120" y="95"/>
                  <a:pt x="120" y="95"/>
                </a:cubicBezTo>
                <a:cubicBezTo>
                  <a:pt x="119" y="96"/>
                  <a:pt x="116" y="97"/>
                  <a:pt x="115" y="95"/>
                </a:cubicBezTo>
                <a:cubicBezTo>
                  <a:pt x="109" y="92"/>
                  <a:pt x="104" y="90"/>
                  <a:pt x="98" y="89"/>
                </a:cubicBezTo>
                <a:cubicBezTo>
                  <a:pt x="96" y="88"/>
                  <a:pt x="95" y="86"/>
                  <a:pt x="95" y="84"/>
                </a:cubicBezTo>
                <a:cubicBezTo>
                  <a:pt x="95" y="72"/>
                  <a:pt x="95" y="72"/>
                  <a:pt x="95" y="72"/>
                </a:cubicBezTo>
                <a:cubicBezTo>
                  <a:pt x="95" y="71"/>
                  <a:pt x="94" y="70"/>
                  <a:pt x="93" y="70"/>
                </a:cubicBezTo>
                <a:cubicBezTo>
                  <a:pt x="75" y="70"/>
                  <a:pt x="75" y="70"/>
                  <a:pt x="75" y="70"/>
                </a:cubicBezTo>
                <a:cubicBezTo>
                  <a:pt x="74" y="70"/>
                  <a:pt x="74" y="71"/>
                  <a:pt x="74" y="72"/>
                </a:cubicBezTo>
                <a:cubicBezTo>
                  <a:pt x="74" y="84"/>
                  <a:pt x="74" y="84"/>
                  <a:pt x="74" y="84"/>
                </a:cubicBezTo>
                <a:cubicBezTo>
                  <a:pt x="74" y="86"/>
                  <a:pt x="72" y="88"/>
                  <a:pt x="70" y="89"/>
                </a:cubicBezTo>
                <a:cubicBezTo>
                  <a:pt x="64" y="90"/>
                  <a:pt x="59" y="92"/>
                  <a:pt x="53" y="95"/>
                </a:cubicBezTo>
                <a:cubicBezTo>
                  <a:pt x="52" y="97"/>
                  <a:pt x="49" y="96"/>
                  <a:pt x="48" y="95"/>
                </a:cubicBezTo>
                <a:cubicBezTo>
                  <a:pt x="39" y="86"/>
                  <a:pt x="39" y="86"/>
                  <a:pt x="39" y="86"/>
                </a:cubicBezTo>
                <a:cubicBezTo>
                  <a:pt x="39" y="86"/>
                  <a:pt x="38" y="86"/>
                  <a:pt x="38" y="86"/>
                </a:cubicBezTo>
                <a:cubicBezTo>
                  <a:pt x="38" y="86"/>
                  <a:pt x="37" y="86"/>
                  <a:pt x="37" y="86"/>
                </a:cubicBezTo>
                <a:cubicBezTo>
                  <a:pt x="25" y="99"/>
                  <a:pt x="25" y="99"/>
                  <a:pt x="25" y="99"/>
                </a:cubicBezTo>
                <a:cubicBezTo>
                  <a:pt x="24" y="99"/>
                  <a:pt x="24" y="100"/>
                  <a:pt x="24" y="100"/>
                </a:cubicBezTo>
                <a:cubicBezTo>
                  <a:pt x="24" y="100"/>
                  <a:pt x="24" y="101"/>
                  <a:pt x="25" y="101"/>
                </a:cubicBezTo>
                <a:cubicBezTo>
                  <a:pt x="33" y="110"/>
                  <a:pt x="33" y="110"/>
                  <a:pt x="33" y="110"/>
                </a:cubicBezTo>
                <a:cubicBezTo>
                  <a:pt x="35" y="111"/>
                  <a:pt x="35" y="113"/>
                  <a:pt x="34" y="115"/>
                </a:cubicBezTo>
                <a:cubicBezTo>
                  <a:pt x="31" y="120"/>
                  <a:pt x="28" y="126"/>
                  <a:pt x="27" y="132"/>
                </a:cubicBezTo>
                <a:cubicBezTo>
                  <a:pt x="26" y="134"/>
                  <a:pt x="25" y="135"/>
                  <a:pt x="23" y="135"/>
                </a:cubicBezTo>
                <a:cubicBezTo>
                  <a:pt x="10" y="135"/>
                  <a:pt x="10" y="135"/>
                  <a:pt x="10" y="135"/>
                </a:cubicBezTo>
                <a:cubicBezTo>
                  <a:pt x="9" y="135"/>
                  <a:pt x="9" y="136"/>
                  <a:pt x="9" y="137"/>
                </a:cubicBezTo>
                <a:cubicBezTo>
                  <a:pt x="9" y="154"/>
                  <a:pt x="9" y="154"/>
                  <a:pt x="9" y="154"/>
                </a:cubicBezTo>
                <a:cubicBezTo>
                  <a:pt x="9" y="155"/>
                  <a:pt x="9" y="156"/>
                  <a:pt x="10" y="156"/>
                </a:cubicBezTo>
                <a:cubicBezTo>
                  <a:pt x="23" y="156"/>
                  <a:pt x="23" y="156"/>
                  <a:pt x="23" y="156"/>
                </a:cubicBezTo>
                <a:cubicBezTo>
                  <a:pt x="25" y="156"/>
                  <a:pt x="26" y="158"/>
                  <a:pt x="27" y="160"/>
                </a:cubicBezTo>
                <a:cubicBezTo>
                  <a:pt x="28" y="165"/>
                  <a:pt x="31" y="171"/>
                  <a:pt x="34" y="176"/>
                </a:cubicBezTo>
                <a:cubicBezTo>
                  <a:pt x="35" y="178"/>
                  <a:pt x="35" y="180"/>
                  <a:pt x="33" y="182"/>
                </a:cubicBezTo>
                <a:cubicBezTo>
                  <a:pt x="25" y="190"/>
                  <a:pt x="25" y="190"/>
                  <a:pt x="25" y="190"/>
                </a:cubicBezTo>
                <a:cubicBezTo>
                  <a:pt x="24" y="191"/>
                  <a:pt x="24" y="191"/>
                  <a:pt x="24" y="192"/>
                </a:cubicBezTo>
                <a:cubicBezTo>
                  <a:pt x="24" y="192"/>
                  <a:pt x="24" y="192"/>
                  <a:pt x="25" y="193"/>
                </a:cubicBezTo>
                <a:cubicBezTo>
                  <a:pt x="37" y="205"/>
                  <a:pt x="37" y="205"/>
                  <a:pt x="37" y="205"/>
                </a:cubicBezTo>
                <a:cubicBezTo>
                  <a:pt x="37" y="206"/>
                  <a:pt x="38" y="206"/>
                  <a:pt x="38" y="206"/>
                </a:cubicBezTo>
                <a:cubicBezTo>
                  <a:pt x="38" y="206"/>
                  <a:pt x="39" y="206"/>
                  <a:pt x="39" y="205"/>
                </a:cubicBezTo>
                <a:cubicBezTo>
                  <a:pt x="48" y="197"/>
                  <a:pt x="48" y="197"/>
                  <a:pt x="48" y="197"/>
                </a:cubicBezTo>
                <a:cubicBezTo>
                  <a:pt x="49" y="196"/>
                  <a:pt x="50" y="195"/>
                  <a:pt x="51" y="195"/>
                </a:cubicBezTo>
                <a:close/>
                <a:moveTo>
                  <a:pt x="84" y="183"/>
                </a:moveTo>
                <a:cubicBezTo>
                  <a:pt x="64" y="183"/>
                  <a:pt x="47" y="166"/>
                  <a:pt x="47" y="146"/>
                </a:cubicBezTo>
                <a:cubicBezTo>
                  <a:pt x="47" y="125"/>
                  <a:pt x="64" y="109"/>
                  <a:pt x="84" y="109"/>
                </a:cubicBezTo>
                <a:cubicBezTo>
                  <a:pt x="104" y="109"/>
                  <a:pt x="121" y="125"/>
                  <a:pt x="121" y="146"/>
                </a:cubicBezTo>
                <a:cubicBezTo>
                  <a:pt x="121" y="166"/>
                  <a:pt x="104" y="183"/>
                  <a:pt x="84" y="183"/>
                </a:cubicBezTo>
                <a:close/>
                <a:moveTo>
                  <a:pt x="84" y="118"/>
                </a:moveTo>
                <a:cubicBezTo>
                  <a:pt x="69" y="118"/>
                  <a:pt x="56" y="130"/>
                  <a:pt x="56" y="146"/>
                </a:cubicBezTo>
                <a:cubicBezTo>
                  <a:pt x="56" y="161"/>
                  <a:pt x="69" y="174"/>
                  <a:pt x="84" y="174"/>
                </a:cubicBezTo>
                <a:cubicBezTo>
                  <a:pt x="100" y="174"/>
                  <a:pt x="112" y="161"/>
                  <a:pt x="112" y="146"/>
                </a:cubicBezTo>
                <a:cubicBezTo>
                  <a:pt x="112" y="130"/>
                  <a:pt x="100" y="118"/>
                  <a:pt x="84" y="11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endParaRPr>
          </a:p>
        </p:txBody>
      </p:sp>
      <p:grpSp>
        <p:nvGrpSpPr>
          <p:cNvPr id="11" name="Group 10"/>
          <p:cNvGrpSpPr/>
          <p:nvPr/>
        </p:nvGrpSpPr>
        <p:grpSpPr>
          <a:xfrm>
            <a:off x="2205350" y="944302"/>
            <a:ext cx="757708" cy="480068"/>
            <a:chOff x="1947701" y="-54864"/>
            <a:chExt cx="1169507" cy="740975"/>
          </a:xfrm>
        </p:grpSpPr>
        <p:sp>
          <p:nvSpPr>
            <p:cNvPr id="5" name="Rounded Rectangle 4"/>
            <p:cNvSpPr/>
            <p:nvPr/>
          </p:nvSpPr>
          <p:spPr>
            <a:xfrm>
              <a:off x="1947701" y="341623"/>
              <a:ext cx="344488" cy="344488"/>
            </a:xfrm>
            <a:prstGeom prst="roundRect">
              <a:avLst>
                <a:gd name="adj" fmla="val 7078"/>
              </a:avLst>
            </a:prstGeom>
            <a:noFill/>
            <a:ln w="1270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44" name="Rounded Rectangle 43"/>
            <p:cNvSpPr/>
            <p:nvPr/>
          </p:nvSpPr>
          <p:spPr>
            <a:xfrm>
              <a:off x="2772720" y="341623"/>
              <a:ext cx="344488" cy="344488"/>
            </a:xfrm>
            <a:prstGeom prst="roundRect">
              <a:avLst>
                <a:gd name="adj" fmla="val 7078"/>
              </a:avLst>
            </a:prstGeom>
            <a:noFill/>
            <a:ln w="1270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45" name="Rounded Rectangle 44"/>
            <p:cNvSpPr/>
            <p:nvPr/>
          </p:nvSpPr>
          <p:spPr>
            <a:xfrm>
              <a:off x="2360210" y="341623"/>
              <a:ext cx="344488" cy="344488"/>
            </a:xfrm>
            <a:prstGeom prst="roundRect">
              <a:avLst>
                <a:gd name="adj" fmla="val 7078"/>
              </a:avLst>
            </a:prstGeom>
            <a:noFill/>
            <a:ln w="1270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46" name="Rounded Rectangle 45"/>
            <p:cNvSpPr/>
            <p:nvPr/>
          </p:nvSpPr>
          <p:spPr>
            <a:xfrm>
              <a:off x="1947701" y="-54864"/>
              <a:ext cx="344488" cy="344488"/>
            </a:xfrm>
            <a:prstGeom prst="roundRect">
              <a:avLst>
                <a:gd name="adj" fmla="val 7078"/>
              </a:avLst>
            </a:prstGeom>
            <a:noFill/>
            <a:ln w="1270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47" name="Rounded Rectangle 46"/>
            <p:cNvSpPr/>
            <p:nvPr/>
          </p:nvSpPr>
          <p:spPr>
            <a:xfrm>
              <a:off x="2772720" y="-54864"/>
              <a:ext cx="344488" cy="344488"/>
            </a:xfrm>
            <a:prstGeom prst="roundRect">
              <a:avLst>
                <a:gd name="adj" fmla="val 7078"/>
              </a:avLst>
            </a:prstGeom>
            <a:noFill/>
            <a:ln w="1270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48" name="Rounded Rectangle 47"/>
            <p:cNvSpPr/>
            <p:nvPr/>
          </p:nvSpPr>
          <p:spPr>
            <a:xfrm>
              <a:off x="2360210" y="-54864"/>
              <a:ext cx="344488" cy="344488"/>
            </a:xfrm>
            <a:prstGeom prst="roundRect">
              <a:avLst>
                <a:gd name="adj" fmla="val 7078"/>
              </a:avLst>
            </a:prstGeom>
            <a:noFill/>
            <a:ln w="1270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grpSp>
      <p:grpSp>
        <p:nvGrpSpPr>
          <p:cNvPr id="21" name="Group 20"/>
          <p:cNvGrpSpPr/>
          <p:nvPr/>
        </p:nvGrpSpPr>
        <p:grpSpPr>
          <a:xfrm>
            <a:off x="5992432" y="3348012"/>
            <a:ext cx="898858" cy="769309"/>
            <a:chOff x="4187249" y="3922443"/>
            <a:chExt cx="1303621" cy="1115735"/>
          </a:xfrm>
        </p:grpSpPr>
        <p:sp>
          <p:nvSpPr>
            <p:cNvPr id="20" name="Oval 19"/>
            <p:cNvSpPr/>
            <p:nvPr/>
          </p:nvSpPr>
          <p:spPr>
            <a:xfrm>
              <a:off x="4656228" y="3922443"/>
              <a:ext cx="288113" cy="288113"/>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49" name="Oval 48"/>
            <p:cNvSpPr/>
            <p:nvPr/>
          </p:nvSpPr>
          <p:spPr>
            <a:xfrm>
              <a:off x="4797994" y="4371626"/>
              <a:ext cx="288113" cy="288113"/>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50" name="Oval 49"/>
            <p:cNvSpPr/>
            <p:nvPr/>
          </p:nvSpPr>
          <p:spPr>
            <a:xfrm>
              <a:off x="4281548" y="4532339"/>
              <a:ext cx="288113" cy="288113"/>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51" name="Oval 50"/>
            <p:cNvSpPr/>
            <p:nvPr/>
          </p:nvSpPr>
          <p:spPr>
            <a:xfrm>
              <a:off x="4339073" y="4135720"/>
              <a:ext cx="152411" cy="152411"/>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52" name="Oval 51"/>
            <p:cNvSpPr/>
            <p:nvPr/>
          </p:nvSpPr>
          <p:spPr>
            <a:xfrm>
              <a:off x="5088082" y="4254616"/>
              <a:ext cx="152411" cy="152411"/>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53" name="Oval 52"/>
            <p:cNvSpPr/>
            <p:nvPr/>
          </p:nvSpPr>
          <p:spPr>
            <a:xfrm>
              <a:off x="5338459" y="4507328"/>
              <a:ext cx="152411" cy="152411"/>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54" name="Oval 53"/>
            <p:cNvSpPr/>
            <p:nvPr/>
          </p:nvSpPr>
          <p:spPr>
            <a:xfrm>
              <a:off x="5251379" y="4877890"/>
              <a:ext cx="152411" cy="152411"/>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55" name="Oval 54"/>
            <p:cNvSpPr/>
            <p:nvPr/>
          </p:nvSpPr>
          <p:spPr>
            <a:xfrm>
              <a:off x="4713192" y="4755132"/>
              <a:ext cx="152411" cy="152411"/>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56" name="Oval 55"/>
            <p:cNvSpPr/>
            <p:nvPr/>
          </p:nvSpPr>
          <p:spPr>
            <a:xfrm>
              <a:off x="4303320" y="4885767"/>
              <a:ext cx="152411" cy="152411"/>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57" name="Oval 56"/>
            <p:cNvSpPr/>
            <p:nvPr/>
          </p:nvSpPr>
          <p:spPr>
            <a:xfrm>
              <a:off x="4558809" y="4371626"/>
              <a:ext cx="152411" cy="152411"/>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58" name="Oval 57"/>
            <p:cNvSpPr/>
            <p:nvPr/>
          </p:nvSpPr>
          <p:spPr>
            <a:xfrm>
              <a:off x="4884602" y="4211925"/>
              <a:ext cx="86785" cy="86785"/>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59" name="Oval 58"/>
            <p:cNvSpPr/>
            <p:nvPr/>
          </p:nvSpPr>
          <p:spPr>
            <a:xfrm>
              <a:off x="5153708" y="4711739"/>
              <a:ext cx="86785" cy="86785"/>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60" name="Oval 59"/>
            <p:cNvSpPr/>
            <p:nvPr/>
          </p:nvSpPr>
          <p:spPr>
            <a:xfrm>
              <a:off x="4973172" y="4911548"/>
              <a:ext cx="86785" cy="86785"/>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61" name="Oval 60"/>
            <p:cNvSpPr/>
            <p:nvPr/>
          </p:nvSpPr>
          <p:spPr>
            <a:xfrm>
              <a:off x="4561090" y="4798982"/>
              <a:ext cx="86785" cy="86785"/>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sp>
          <p:nvSpPr>
            <p:cNvPr id="62" name="Oval 61"/>
            <p:cNvSpPr/>
            <p:nvPr/>
          </p:nvSpPr>
          <p:spPr>
            <a:xfrm>
              <a:off x="4187249" y="4407630"/>
              <a:ext cx="86785" cy="86785"/>
            </a:xfrm>
            <a:prstGeom prst="ellipse">
              <a:avLst/>
            </a:prstGeom>
            <a:noFill/>
            <a:ln w="19050">
              <a:solidFill>
                <a:schemeClr val="tx2"/>
              </a:solidFill>
            </a:ln>
            <a:effectLst/>
          </p:spPr>
          <p:txBody>
            <a:bodyPr wrap="square" lIns="182880" tIns="137160" rIns="137160" bIns="137160" rtlCol="0" anchor="ctr">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1" i="0" u="none" strike="noStrike" kern="0" cap="none" spc="0" normalizeH="0" baseline="0" noProof="0" dirty="0" err="1">
                <a:ln>
                  <a:noFill/>
                </a:ln>
                <a:solidFill>
                  <a:schemeClr val="tx2"/>
                </a:solidFill>
                <a:effectLst/>
                <a:uLnTx/>
                <a:uFillTx/>
                <a:latin typeface="+mn-lt"/>
              </a:endParaRPr>
            </a:p>
          </p:txBody>
        </p:sp>
      </p:grpSp>
      <p:pic>
        <p:nvPicPr>
          <p:cNvPr id="4" name="Picture 3"/>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134000"/>
                    </a14:imgEffect>
                  </a14:imgLayer>
                </a14:imgProps>
              </a:ext>
              <a:ext uri="{28A0092B-C50C-407E-A947-70E740481C1C}">
                <a14:useLocalDpi xmlns:a14="http://schemas.microsoft.com/office/drawing/2010/main" val="0"/>
              </a:ext>
            </a:extLst>
          </a:blip>
          <a:stretch>
            <a:fillRect/>
          </a:stretch>
        </p:blipFill>
        <p:spPr>
          <a:xfrm>
            <a:off x="2122023" y="3431098"/>
            <a:ext cx="783051" cy="652543"/>
          </a:xfrm>
          <a:prstGeom prst="rect">
            <a:avLst/>
          </a:prstGeom>
          <a:noFill/>
          <a:ln>
            <a:noFill/>
          </a:ln>
        </p:spPr>
      </p:pic>
      <p:pic>
        <p:nvPicPr>
          <p:cNvPr id="68" name="Picture 6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71808" y="4650403"/>
            <a:ext cx="864717" cy="307080"/>
          </a:xfrm>
          <a:prstGeom prst="rect">
            <a:avLst/>
          </a:prstGeom>
        </p:spPr>
      </p:pic>
      <p:pic>
        <p:nvPicPr>
          <p:cNvPr id="69" name="Picture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42821" y="4743910"/>
            <a:ext cx="675370" cy="120065"/>
          </a:xfrm>
          <a:prstGeom prst="rect">
            <a:avLst/>
          </a:prstGeom>
        </p:spPr>
      </p:pic>
    </p:spTree>
    <p:extLst>
      <p:ext uri="{BB962C8B-B14F-4D97-AF65-F5344CB8AC3E}">
        <p14:creationId xmlns:p14="http://schemas.microsoft.com/office/powerpoint/2010/main" val="134172575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edge">
                                      <p:cBhvr>
                                        <p:cTn id="11" dur="1000"/>
                                        <p:tgtEl>
                                          <p:spTgt spid="3"/>
                                        </p:tgtEl>
                                      </p:cBhvr>
                                    </p:animEffect>
                                  </p:childTnLst>
                                </p:cTn>
                              </p:par>
                              <p:par>
                                <p:cTn id="12" presetID="23" presetClass="entr" presetSubtype="16"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par>
                                <p:cTn id="16" presetID="10" presetClass="entr" presetSubtype="0" fill="hold" grpId="0" nodeType="with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23" presetClass="entr" presetSubtype="16" fill="hold" grpId="0" nodeType="withEffect">
                                  <p:stCondLst>
                                    <p:cond delay="30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childTnLst>
                                </p:cTn>
                              </p:par>
                              <p:par>
                                <p:cTn id="23" presetID="10" presetClass="entr" presetSubtype="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23" presetClass="entr" presetSubtype="16" fill="hold" grpId="0" nodeType="withEffect">
                                  <p:stCondLst>
                                    <p:cond delay="30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23" presetClass="entr" presetSubtype="16"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childTnLst>
                                </p:cTn>
                              </p:par>
                              <p:par>
                                <p:cTn id="37" presetID="10" presetClass="entr" presetSubtype="0" fill="hold" grpId="0" nodeType="withEffect">
                                  <p:stCondLst>
                                    <p:cond delay="2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2" grpId="0"/>
      <p:bldP spid="3" grpId="0" animBg="1"/>
      <p:bldP spid="15" grpId="0" animBg="1"/>
      <p:bldP spid="17" grpId="0" animBg="1"/>
      <p:bldP spid="19" grpId="0" animBg="1"/>
      <p:bldP spid="18" grpId="0"/>
      <p:bldP spid="24" grpId="0" animBg="1"/>
    </p:bldLst>
  </p:timing>
  <p:extLst mod="1">
    <p:ext uri="{3A86A75C-4F4B-4683-9AE1-C65F6400EC91}">
      <p14:laserTraceLst xmlns:p14="http://schemas.microsoft.com/office/powerpoint/2010/main">
        <p14:tracePtLst>
          <p14:tracePt t="10357" x="660400" y="4408488"/>
          <p14:tracePt t="10413" x="660400" y="4403725"/>
          <p14:tracePt t="10426" x="665163" y="4400550"/>
          <p14:tracePt t="10436" x="668338" y="4397375"/>
          <p14:tracePt t="10459" x="693738" y="4386263"/>
          <p14:tracePt t="10476" x="708025" y="4379913"/>
          <p14:tracePt t="10493" x="760413" y="4365625"/>
          <p14:tracePt t="10509" x="825500" y="4351338"/>
          <p14:tracePt t="10526" x="946150" y="4329113"/>
          <p14:tracePt t="10542" x="1096963" y="4303713"/>
          <p14:tracePt t="10559" x="1260475" y="4283075"/>
          <p14:tracePt t="10576" x="1500188" y="4243388"/>
          <p14:tracePt t="10593" x="1603375" y="4217988"/>
          <p14:tracePt t="10609" x="1785938" y="4186238"/>
          <p14:tracePt t="10626" x="1879600" y="4175125"/>
          <p14:tracePt t="10642" x="2008188" y="4157663"/>
          <p14:tracePt t="10659" x="2071688" y="4151313"/>
          <p14:tracePt t="10676" x="2146300" y="4140200"/>
          <p14:tracePt t="10693" x="2171700" y="4137025"/>
          <p14:tracePt t="10709" x="2189163" y="4132263"/>
          <p14:tracePt t="10726" x="2189163" y="4129088"/>
          <p14:tracePt t="10764" x="2197100" y="4125913"/>
          <p14:tracePt t="10776" x="2208213" y="4122738"/>
          <p14:tracePt t="10792" x="2232025" y="4114800"/>
          <p14:tracePt t="10809" x="2322513" y="4075113"/>
          <p14:tracePt t="10826" x="2403475" y="4032250"/>
          <p14:tracePt t="10843" x="2582863" y="3925888"/>
          <p14:tracePt t="10859" x="2660650" y="3875088"/>
          <p14:tracePt t="10876" x="2743200" y="3836988"/>
          <p14:tracePt t="10893" x="2779713" y="3822700"/>
          <p14:tracePt t="10910" x="2822575" y="3800475"/>
          <p14:tracePt t="10926" x="2843213" y="3789363"/>
          <p14:tracePt t="10943" x="2854325" y="3779838"/>
          <p14:tracePt t="10959" x="2857500" y="3771900"/>
          <p14:tracePt t="10976" x="2865438" y="3757613"/>
          <p14:tracePt t="10993" x="2871788" y="3746500"/>
          <p14:tracePt t="11010" x="2903538" y="3729038"/>
          <p14:tracePt t="11026" x="2911475" y="3725863"/>
          <p14:tracePt t="11043" x="2928938" y="3711575"/>
          <p14:tracePt t="11059" x="2946400" y="3697288"/>
          <p14:tracePt t="11076" x="2954338" y="3686175"/>
          <p14:tracePt t="11093" x="2957513" y="3679825"/>
          <p14:tracePt t="11109" x="2960688" y="3671888"/>
          <p14:tracePt t="11126" x="2968625" y="3643313"/>
          <p14:tracePt t="11143" x="2968625" y="3632200"/>
          <p14:tracePt t="11160" x="2971800" y="3608388"/>
          <p14:tracePt t="11176" x="2971800" y="3600450"/>
          <p14:tracePt t="11193" x="2974975" y="3586163"/>
          <p14:tracePt t="11210" x="2974975" y="3579813"/>
          <p14:tracePt t="11226" x="2974975" y="3571875"/>
          <p14:tracePt t="11243" x="2974975" y="3568700"/>
          <p14:tracePt t="11260" x="2974975" y="3560763"/>
          <p14:tracePt t="11276" x="2974975" y="3557588"/>
          <p14:tracePt t="11293" x="2974975" y="3551238"/>
          <p14:tracePt t="11326" x="2974975" y="3543300"/>
          <p14:tracePt t="11343" x="2971800" y="3540125"/>
          <p14:tracePt t="11360" x="2965450" y="3529013"/>
          <p14:tracePt t="11377" x="2960688" y="3525838"/>
          <p14:tracePt t="11393" x="2951163" y="3514725"/>
          <p14:tracePt t="11410" x="2946400" y="3511550"/>
          <p14:tracePt t="11426" x="2925763" y="3494088"/>
          <p14:tracePt t="11443" x="2911475" y="3486150"/>
          <p14:tracePt t="11460" x="2871788" y="3471863"/>
          <p14:tracePt t="11477" x="2846388" y="3465513"/>
          <p14:tracePt t="11493" x="2779713" y="3457575"/>
          <p14:tracePt t="11510" x="2746375" y="3454400"/>
          <p14:tracePt t="11527" x="2717800" y="3451225"/>
          <p14:tracePt t="11543" x="2657475" y="3451225"/>
          <p14:tracePt t="11560" x="2611438" y="3451225"/>
          <p14:tracePt t="11577" x="2565400" y="3451225"/>
          <p14:tracePt t="11593" x="2536825" y="3451225"/>
          <p14:tracePt t="11610" x="2474913" y="3460750"/>
          <p14:tracePt t="11627" x="2454275" y="3465513"/>
          <p14:tracePt t="11643" x="2365375" y="3489325"/>
          <p14:tracePt t="11660" x="2317750" y="3503613"/>
          <p14:tracePt t="11677" x="2260600" y="3529013"/>
          <p14:tracePt t="11693" x="2239963" y="3540125"/>
          <p14:tracePt t="11710" x="2208213" y="3565525"/>
          <p14:tracePt t="11727" x="2200275" y="3571875"/>
          <p14:tracePt t="11743" x="2182813" y="3594100"/>
          <p14:tracePt t="11760" x="2171700" y="3608388"/>
          <p14:tracePt t="11777" x="2146300" y="3646488"/>
          <p14:tracePt t="11794" x="2139950" y="3657600"/>
          <p14:tracePt t="11810" x="2117725" y="3694113"/>
          <p14:tracePt t="11827" x="2111375" y="3711575"/>
          <p14:tracePt t="11844" x="2097088" y="3732213"/>
          <p14:tracePt t="11860" x="2089150" y="3746500"/>
          <p14:tracePt t="11877" x="2074863" y="3783013"/>
          <p14:tracePt t="11894" x="2065338" y="3797300"/>
          <p14:tracePt t="11910" x="2043113" y="3851275"/>
          <p14:tracePt t="11927" x="2039938" y="3879850"/>
          <p14:tracePt t="11944" x="2032000" y="3922713"/>
          <p14:tracePt t="11961" x="2032000" y="3943350"/>
          <p14:tracePt t="11977" x="2032000" y="3968750"/>
          <p14:tracePt t="11978" x="2032000" y="3983038"/>
          <p14:tracePt t="11994" x="2032000" y="4000500"/>
          <p14:tracePt t="12010" x="2032000" y="4017963"/>
          <p14:tracePt t="12027" x="2039938" y="4051300"/>
          <p14:tracePt t="12044" x="2046288" y="4068763"/>
          <p14:tracePt t="12046" x="2054225" y="4083050"/>
          <p14:tracePt t="12060" x="2057400" y="4089400"/>
          <p14:tracePt t="12077" x="2068513" y="4108450"/>
          <p14:tracePt t="12094" x="2085975" y="4129088"/>
          <p14:tracePt t="12110" x="2100263" y="4140200"/>
          <p14:tracePt t="12127" x="2122488" y="4154488"/>
          <p14:tracePt t="12144" x="2136775" y="4160838"/>
          <p14:tracePt t="12160" x="2160588" y="4160838"/>
          <p14:tracePt t="12177" x="2179638" y="4165600"/>
          <p14:tracePt t="12194" x="2236788" y="4165600"/>
          <p14:tracePt t="12211" x="2279650" y="4168775"/>
          <p14:tracePt t="12227" x="2360613" y="4168775"/>
          <p14:tracePt t="12244" x="2414588" y="4168775"/>
          <p14:tracePt t="12261" x="2493963" y="4168775"/>
          <p14:tracePt t="12277" x="2503488" y="4165600"/>
          <p14:tracePt t="12294" x="2525713" y="4160838"/>
          <p14:tracePt t="12311" x="2528888" y="4160838"/>
          <p14:tracePt t="12327" x="2536825" y="4154488"/>
          <p14:tracePt t="12344" x="2543175" y="4146550"/>
          <p14:tracePt t="12361" x="2560638" y="4125913"/>
          <p14:tracePt t="12377" x="2574925" y="4111625"/>
          <p14:tracePt t="12394" x="2614613" y="4060825"/>
          <p14:tracePt t="12411" x="2640013" y="4022725"/>
          <p14:tracePt t="12427" x="2703513" y="3940175"/>
          <p14:tracePt t="12444" x="2722563" y="3917950"/>
          <p14:tracePt t="12461" x="2751138" y="3883025"/>
          <p14:tracePt t="12477" x="2768600" y="3857625"/>
          <p14:tracePt t="12494" x="2774950" y="3846513"/>
          <p14:tracePt t="12511" x="2782888" y="3822700"/>
          <p14:tracePt t="12528" x="2786063" y="3794125"/>
          <p14:tracePt t="12544" x="2794000" y="3768725"/>
          <p14:tracePt t="12561" x="2794000" y="3751263"/>
          <p14:tracePt t="12562" x="2794000" y="3743325"/>
          <p14:tracePt t="12577" x="2800350" y="3717925"/>
          <p14:tracePt t="12594" x="2800350" y="3711575"/>
          <p14:tracePt t="12611" x="2803525" y="3694113"/>
          <p14:tracePt t="12628" x="2808288" y="3683000"/>
          <p14:tracePt t="12644" x="2814638" y="3646488"/>
          <p14:tracePt t="12661" x="2814638" y="3636963"/>
          <p14:tracePt t="12678" x="2817813" y="3617913"/>
          <p14:tracePt t="12694" x="2817813" y="3614738"/>
          <p14:tracePt t="12711" x="2817813" y="3603625"/>
          <p14:tracePt t="12728" x="2814638" y="3600450"/>
          <p14:tracePt t="12744" x="2808288" y="3586163"/>
          <p14:tracePt t="12761" x="2800350" y="3582988"/>
          <p14:tracePt t="12778" x="2786063" y="3568700"/>
          <p14:tracePt t="12794" x="2774950" y="3560763"/>
          <p14:tracePt t="12811" x="2757488" y="3551238"/>
          <p14:tracePt t="12828" x="2746375" y="3546475"/>
          <p14:tracePt t="12844" x="2725738" y="3536950"/>
          <p14:tracePt t="12861" x="2717800" y="3532188"/>
          <p14:tracePt t="12878" x="2708275" y="3525838"/>
          <p14:tracePt t="12895" x="2700338" y="3522663"/>
          <p14:tracePt t="12911" x="2697163" y="3522663"/>
          <p14:tracePt t="12928" x="2693988" y="3522663"/>
          <p14:tracePt t="12945" x="2686050" y="3517900"/>
          <p14:tracePt t="12961" x="2682875" y="3517900"/>
          <p14:tracePt t="12978" x="2679700" y="3517900"/>
          <p14:tracePt t="12995" x="2668588" y="3514725"/>
          <p14:tracePt t="13011" x="2654300" y="3508375"/>
          <p14:tracePt t="13028" x="2640013" y="3508375"/>
          <p14:tracePt t="13045" x="2636838" y="3508375"/>
          <p14:tracePt t="13250" x="2640013" y="3514725"/>
          <p14:tracePt t="16176" x="2651125" y="3522663"/>
          <p14:tracePt t="16186" x="2674938" y="3540125"/>
          <p14:tracePt t="16198" x="2700338" y="3554413"/>
          <p14:tracePt t="16215" x="2717800" y="3565525"/>
          <p14:tracePt t="16231" x="2725738" y="3565525"/>
          <p14:tracePt t="16248" x="2732088" y="3560763"/>
          <p14:tracePt t="16265" x="2771775" y="3522663"/>
          <p14:tracePt t="16281" x="2828925" y="3457575"/>
          <p14:tracePt t="16298" x="2965450" y="3325813"/>
          <p14:tracePt t="16315" x="3068638" y="3240088"/>
          <p14:tracePt t="16331" x="3208338" y="3132138"/>
          <p14:tracePt t="16348" x="3340100" y="3036888"/>
          <p14:tracePt t="16365" x="3471863" y="2940050"/>
          <p14:tracePt t="16367" x="3543300" y="2886075"/>
          <p14:tracePt t="16381" x="3654425" y="2808288"/>
          <p14:tracePt t="16399" x="3794125" y="2711450"/>
          <p14:tracePt t="16415" x="3954463" y="2622550"/>
          <p14:tracePt t="16431" x="4111625" y="2536825"/>
          <p14:tracePt t="16448" x="4414838" y="2374900"/>
          <p14:tracePt t="16465" x="4479925" y="2339975"/>
          <p14:tracePt t="16481" x="4686300" y="2214563"/>
          <p14:tracePt t="16498" x="4800600" y="2151063"/>
          <p14:tracePt t="16515" x="4983163" y="2043113"/>
          <p14:tracePt t="16531" x="5114925" y="1965325"/>
          <p14:tracePt t="16548" x="5360988" y="1843088"/>
          <p14:tracePt t="16565" x="5461000" y="1811338"/>
          <p14:tracePt t="16581" x="5568950" y="1785938"/>
          <p14:tracePt t="16598" x="5626100" y="1774825"/>
          <p14:tracePt t="16615" x="5729288" y="1754188"/>
          <p14:tracePt t="16631" x="5751513" y="1743075"/>
          <p14:tracePt t="16648" x="5861050" y="1685925"/>
          <p14:tracePt t="16665" x="5922963" y="1654175"/>
          <p14:tracePt t="16681" x="6040438" y="1608138"/>
          <p14:tracePt t="16698" x="6122988" y="1574800"/>
          <p14:tracePt t="16715" x="6329363" y="1508125"/>
          <p14:tracePt t="16731" x="6394450" y="1482725"/>
          <p14:tracePt t="16748" x="6608763" y="1357313"/>
          <p14:tracePt t="16765" x="6737350" y="1268413"/>
          <p14:tracePt t="16781" x="6937375" y="1139825"/>
          <p14:tracePt t="16798" x="7008813" y="1096963"/>
          <p14:tracePt t="16815" x="7086600" y="1039813"/>
          <p14:tracePt t="16832" x="7089775" y="1025525"/>
          <p14:tracePt t="16849" x="7089775" y="1022350"/>
          <p14:tracePt t="16865" x="7089775" y="1017588"/>
          <p14:tracePt t="16882" x="7086600" y="1017588"/>
          <p14:tracePt t="16898" x="7080250" y="1017588"/>
          <p14:tracePt t="17198" x="7075488" y="1017588"/>
          <p14:tracePt t="17213" x="7069138" y="1014413"/>
          <p14:tracePt t="17220" x="7058025" y="1011238"/>
          <p14:tracePt t="17232" x="6975475" y="996950"/>
          <p14:tracePt t="17249" x="6918325" y="989013"/>
          <p14:tracePt t="17265" x="6811963" y="985838"/>
          <p14:tracePt t="17282" x="6789738" y="985838"/>
          <p14:tracePt t="17299" x="6754813" y="982663"/>
          <p14:tracePt t="17315" x="6718300" y="979488"/>
          <p14:tracePt t="17332" x="6700838" y="974725"/>
          <p14:tracePt t="17349" x="6665913" y="974725"/>
          <p14:tracePt t="17365" x="6646863" y="971550"/>
          <p14:tracePt t="17382" x="6623050" y="971550"/>
          <p14:tracePt t="17399" x="6611938" y="971550"/>
          <p14:tracePt t="17415" x="6589713" y="971550"/>
          <p14:tracePt t="17432" x="6580188" y="971550"/>
          <p14:tracePt t="17449" x="6569075" y="974725"/>
          <p14:tracePt t="17466" x="6561138" y="979488"/>
          <p14:tracePt t="17482" x="6546850" y="985838"/>
          <p14:tracePt t="17499" x="6537325" y="989013"/>
          <p14:tracePt t="17516" x="6500813" y="1014413"/>
          <p14:tracePt t="17532" x="6480175" y="1028700"/>
          <p14:tracePt t="17549" x="6454775" y="1050925"/>
          <p14:tracePt t="17566" x="6437313" y="1060450"/>
          <p14:tracePt t="17582" x="6418263" y="1079500"/>
          <p14:tracePt t="17599" x="6411913" y="1085850"/>
          <p14:tracePt t="17616" x="6389688" y="1114425"/>
          <p14:tracePt t="17632" x="6375400" y="1131888"/>
          <p14:tracePt t="17649" x="6361113" y="1165225"/>
          <p14:tracePt t="17666" x="6357938" y="1174750"/>
          <p14:tracePt t="17682" x="6351588" y="1185863"/>
          <p14:tracePt t="17716" x="6351588" y="1193800"/>
          <p14:tracePt t="17732" x="6351588" y="1196975"/>
          <p14:tracePt t="17749" x="6351588" y="1214438"/>
          <p14:tracePt t="17766" x="6351588" y="1217613"/>
          <p14:tracePt t="17782" x="6351588" y="1231900"/>
          <p14:tracePt t="17799" x="6354763" y="1246188"/>
          <p14:tracePt t="17816" x="6369050" y="1260475"/>
          <p14:tracePt t="17833" x="6386513" y="1279525"/>
          <p14:tracePt t="17849" x="6403975" y="1289050"/>
          <p14:tracePt t="17866" x="6454775" y="1311275"/>
          <p14:tracePt t="17883" x="6475413" y="1314450"/>
          <p14:tracePt t="17899" x="6561138" y="1331913"/>
          <p14:tracePt t="17916" x="6615113" y="1339850"/>
          <p14:tracePt t="17933" x="6718300" y="1354138"/>
          <p14:tracePt t="17949" x="6780213" y="1360488"/>
          <p14:tracePt t="17966" x="6908800" y="1368425"/>
          <p14:tracePt t="17983" x="6943725" y="1371600"/>
          <p14:tracePt t="17999" x="7040563" y="1379538"/>
          <p14:tracePt t="18016" x="7061200" y="1374775"/>
          <p14:tracePt t="18033" x="7072313" y="1368425"/>
          <p14:tracePt t="18049" x="7080250" y="1365250"/>
          <p14:tracePt t="18066" x="7083425" y="1360488"/>
          <p14:tracePt t="18099" x="7089775" y="1357313"/>
          <p14:tracePt t="18116" x="7094538" y="1357313"/>
          <p14:tracePt t="18133" x="7112000" y="1343025"/>
          <p14:tracePt t="18149" x="7123113" y="1336675"/>
          <p14:tracePt t="18166" x="7180263" y="1282700"/>
          <p14:tracePt t="18183" x="7223125" y="1254125"/>
          <p14:tracePt t="18199" x="7289800" y="1217613"/>
          <p14:tracePt t="18216" x="7315200" y="1200150"/>
          <p14:tracePt t="18233" x="7329488" y="1189038"/>
          <p14:tracePt t="18250" x="7337425" y="1185863"/>
          <p14:tracePt t="18283" x="7340600" y="1182688"/>
          <p14:tracePt t="18300" x="7346950" y="1174750"/>
          <p14:tracePt t="18316" x="7354888" y="1168400"/>
          <p14:tracePt t="18333" x="7358063" y="1160463"/>
          <p14:tracePt t="18350" x="7361238" y="1154113"/>
          <p14:tracePt t="18414" x="7358063" y="1146175"/>
          <p14:tracePt t="18425" x="7343775" y="1136650"/>
          <p14:tracePt t="18450" x="7283450" y="1093788"/>
          <p14:tracePt t="18466" x="7243763" y="1074738"/>
          <p14:tracePt t="18483" x="7186613" y="1046163"/>
          <p14:tracePt t="18500" x="7154863" y="1039813"/>
          <p14:tracePt t="18516" x="7094538" y="1022350"/>
          <p14:tracePt t="18533" x="7075488" y="1017588"/>
          <p14:tracePt t="18550" x="7011988" y="1008063"/>
          <p14:tracePt t="18566" x="6972300" y="1003300"/>
          <p14:tracePt t="18583" x="6908800" y="993775"/>
          <p14:tracePt t="18600" x="6858000" y="989013"/>
          <p14:tracePt t="18617" x="6754813" y="985838"/>
          <p14:tracePt t="18633" x="6723063" y="985838"/>
          <p14:tracePt t="18650" x="6629400" y="985838"/>
          <p14:tracePt t="18667" x="6594475" y="985838"/>
          <p14:tracePt t="18683" x="6561138" y="985838"/>
          <p14:tracePt t="18700" x="6554788" y="989013"/>
          <p14:tracePt t="18717" x="6551613" y="989013"/>
          <p14:tracePt t="18733" x="6551613" y="993775"/>
          <p14:tracePt t="18750" x="6543675" y="993775"/>
          <p14:tracePt t="18767" x="6532563" y="1003300"/>
          <p14:tracePt t="18783" x="6523038" y="1011238"/>
          <p14:tracePt t="18800" x="6511925" y="1028700"/>
          <p14:tracePt t="18817" x="6500813" y="1050925"/>
          <p14:tracePt t="18833" x="6469063" y="1085850"/>
          <p14:tracePt t="18850" x="6454775" y="1103313"/>
          <p14:tracePt t="18867" x="6432550" y="1125538"/>
          <p14:tracePt t="18884" x="6423025" y="1139825"/>
          <p14:tracePt t="18900" x="6411913" y="1154113"/>
          <p14:tracePt t="18917" x="6408738" y="1160463"/>
          <p14:tracePt t="18934" x="6408738" y="1165225"/>
          <p14:tracePt t="18950" x="6403975" y="1165225"/>
          <p14:tracePt t="18967" x="6403975" y="1168400"/>
          <p14:tracePt t="19022" x="6403975" y="1171575"/>
          <p14:tracePt t="19032" x="6400800" y="1171575"/>
          <p14:tracePt t="19036" x="6400800" y="1174750"/>
          <p14:tracePt t="19100" x="6400800" y="1179513"/>
          <p14:tracePt t="19122" x="6400800" y="1182688"/>
          <p14:tracePt t="19190" x="6400800" y="1185863"/>
          <p14:tracePt t="24636" x="6397625" y="1193800"/>
          <p14:tracePt t="24647" x="6397625" y="1222375"/>
          <p14:tracePt t="24659" x="6397625" y="1293813"/>
          <p14:tracePt t="24672" x="6411913" y="1382713"/>
          <p14:tracePt t="24689" x="6426200" y="1474788"/>
          <p14:tracePt t="24706" x="6454775" y="1628775"/>
          <p14:tracePt t="24722" x="6465888" y="1717675"/>
          <p14:tracePt t="24739" x="6486525" y="1854200"/>
          <p14:tracePt t="24756" x="6486525" y="1885950"/>
          <p14:tracePt t="24772" x="6486525" y="1989138"/>
          <p14:tracePt t="24789" x="6486525" y="2046288"/>
          <p14:tracePt t="24806" x="6486525" y="2125663"/>
          <p14:tracePt t="24822" x="6486525" y="2182813"/>
          <p14:tracePt t="24839" x="6483350" y="2222500"/>
          <p14:tracePt t="24856" x="6480175" y="2228850"/>
          <p14:tracePt t="24872" x="6461125" y="2257425"/>
          <p14:tracePt t="24889" x="6451600" y="2274888"/>
          <p14:tracePt t="24906" x="6440488" y="2311400"/>
          <p14:tracePt t="24922" x="6429375" y="2328863"/>
          <p14:tracePt t="24939" x="6415088" y="2368550"/>
          <p14:tracePt t="24956" x="6408738" y="2386013"/>
          <p14:tracePt t="24973" x="6400800" y="2408238"/>
          <p14:tracePt t="24989" x="6397625" y="2422525"/>
          <p14:tracePt t="25006" x="6389688" y="2451100"/>
          <p14:tracePt t="25023" x="6386513" y="2465388"/>
          <p14:tracePt t="25040" x="6372225" y="2525713"/>
          <p14:tracePt t="25056" x="6340475" y="2651125"/>
          <p14:tracePt t="25073" x="6318250" y="2746375"/>
          <p14:tracePt t="25089" x="6280150" y="2965450"/>
          <p14:tracePt t="25106" x="6265863" y="3132138"/>
          <p14:tracePt t="25123" x="6246813" y="3382963"/>
          <p14:tracePt t="25139" x="6251575" y="3508375"/>
          <p14:tracePt t="25156" x="6272213" y="3703638"/>
          <p14:tracePt t="25173" x="6283325" y="3771900"/>
          <p14:tracePt t="25189" x="6297613" y="3843338"/>
          <p14:tracePt t="25206" x="6300788" y="3886200"/>
          <p14:tracePt t="25223" x="6329363" y="3983038"/>
          <p14:tracePt t="25239" x="6337300" y="4008438"/>
          <p14:tracePt t="25256" x="6357938" y="4075113"/>
          <p14:tracePt t="25273" x="6361113" y="4089400"/>
          <p14:tracePt t="25290" x="6365875" y="4108450"/>
          <p14:tracePt t="25306" x="6369050" y="4132263"/>
          <p14:tracePt t="25323" x="6369050" y="4186238"/>
          <p14:tracePt t="25340" x="6369050" y="4194175"/>
          <p14:tracePt t="25356" x="6375400" y="4203700"/>
          <p14:tracePt t="25373" x="6383338" y="4208463"/>
          <p14:tracePt t="25390" x="6389688" y="4225925"/>
          <p14:tracePt t="25406" x="6389688" y="4229100"/>
          <p14:tracePt t="25423" x="6386513" y="4237038"/>
          <p14:tracePt t="25839" x="6389688" y="4237038"/>
          <p14:tracePt t="25896" x="6386513" y="4232275"/>
          <p14:tracePt t="25907" x="6386513" y="4225925"/>
          <p14:tracePt t="25923" x="6383338" y="4214813"/>
          <p14:tracePt t="25941" x="6383338" y="4203700"/>
          <p14:tracePt t="25957" x="6383338" y="4197350"/>
          <p14:tracePt t="25974" x="6383338" y="4194175"/>
          <p14:tracePt t="26031" x="6380163" y="4194175"/>
          <p14:tracePt t="26043" x="6375400" y="4194175"/>
          <p14:tracePt t="26053" x="6372225" y="4194175"/>
          <p14:tracePt t="26065" x="6369050" y="4194175"/>
          <p14:tracePt t="26076" x="6365875" y="4194175"/>
          <p14:tracePt t="26100" x="6361113" y="4194175"/>
          <p14:tracePt t="26110" x="6357938" y="4194175"/>
          <p14:tracePt t="26124" x="6354763" y="4194175"/>
          <p14:tracePt t="26140" x="6351588" y="4189413"/>
          <p14:tracePt t="26157" x="6340475" y="4186238"/>
          <p14:tracePt t="26174" x="6337300" y="4179888"/>
          <p14:tracePt t="26190" x="6311900" y="4154488"/>
          <p14:tracePt t="26207" x="6294438" y="4137025"/>
          <p14:tracePt t="26224" x="6261100" y="4097338"/>
          <p14:tracePt t="26240" x="6254750" y="4083050"/>
          <p14:tracePt t="26257" x="6254750" y="4051300"/>
          <p14:tracePt t="26274" x="6254750" y="4043363"/>
          <p14:tracePt t="26290" x="6265863" y="4008438"/>
          <p14:tracePt t="26307" x="6269038" y="3989388"/>
          <p14:tracePt t="26324" x="6269038" y="3965575"/>
          <p14:tracePt t="26340" x="6269038" y="3943350"/>
          <p14:tracePt t="26357" x="6269038" y="3871913"/>
          <p14:tracePt t="26374" x="6269038" y="3846513"/>
          <p14:tracePt t="26390" x="6269038" y="3771900"/>
          <p14:tracePt t="26407" x="6272213" y="3751263"/>
          <p14:tracePt t="26424" x="6272213" y="3736975"/>
          <p14:tracePt t="26441" x="6272213" y="3732213"/>
          <p14:tracePt t="26458" x="6272213" y="3729038"/>
          <p14:tracePt t="26491" x="6275388" y="3722688"/>
          <p14:tracePt t="26508" x="6275388" y="3717925"/>
          <p14:tracePt t="26524" x="6283325" y="3708400"/>
          <p14:tracePt t="26541" x="6297613" y="3683000"/>
          <p14:tracePt t="26557" x="6311900" y="3665538"/>
          <p14:tracePt t="26574" x="6332538" y="3643313"/>
          <p14:tracePt t="26591" x="6337300" y="3636963"/>
          <p14:tracePt t="26608" x="6343650" y="3632200"/>
          <p14:tracePt t="26624" x="6351588" y="3629025"/>
          <p14:tracePt t="26641" x="6372225" y="3622675"/>
          <p14:tracePt t="26658" x="6380163" y="3614738"/>
          <p14:tracePt t="26674" x="6415088" y="3582988"/>
          <p14:tracePt t="26691" x="6437313" y="3560763"/>
          <p14:tracePt t="26708" x="6475413" y="3529013"/>
          <p14:tracePt t="26725" x="6500813" y="3511550"/>
          <p14:tracePt t="26741" x="6546850" y="3486150"/>
          <p14:tracePt t="26758" x="6557963" y="3475038"/>
          <p14:tracePt t="26774" x="6594475" y="3460750"/>
          <p14:tracePt t="26791" x="6604000" y="3457575"/>
          <p14:tracePt t="26808" x="6629400" y="3457575"/>
          <p14:tracePt t="26824" x="6661150" y="3460750"/>
          <p14:tracePt t="26841" x="6729413" y="3497263"/>
          <p14:tracePt t="26858" x="6757988" y="3511550"/>
          <p14:tracePt t="26874" x="6772275" y="3522663"/>
          <p14:tracePt t="26891" x="6775450" y="3525838"/>
          <p14:tracePt t="26908" x="6775450" y="3532188"/>
          <p14:tracePt t="26924" x="6780213" y="3532188"/>
          <p14:tracePt t="26941" x="6789738" y="3557588"/>
          <p14:tracePt t="26958" x="6815138" y="3622675"/>
          <p14:tracePt t="26976" x="6832600" y="3694113"/>
          <p14:tracePt t="26991" x="6840538" y="3743325"/>
          <p14:tracePt t="27008" x="6840538" y="3783013"/>
          <p14:tracePt t="27024" x="6837363" y="3851275"/>
          <p14:tracePt t="27041" x="6823075" y="3900488"/>
          <p14:tracePt t="27058" x="6797675" y="3989388"/>
          <p14:tracePt t="27074" x="6783388" y="4029075"/>
          <p14:tracePt t="27091" x="6757988" y="4071938"/>
          <p14:tracePt t="27108" x="6740525" y="4094163"/>
          <p14:tracePt t="27125" x="6700838" y="4146550"/>
          <p14:tracePt t="27141" x="6694488" y="4171950"/>
          <p14:tracePt t="27158" x="6643688" y="4286250"/>
          <p14:tracePt t="27175" x="6618288" y="4346575"/>
          <p14:tracePt t="27191" x="6597650" y="4389438"/>
          <p14:tracePt t="27208" x="6589713" y="4397375"/>
          <p14:tracePt t="27225" x="6580188" y="4400550"/>
          <p14:tracePt t="27241" x="6557963" y="4400550"/>
          <p14:tracePt t="27258" x="6511925" y="4386263"/>
          <p14:tracePt t="27275" x="6486525" y="4371975"/>
          <p14:tracePt t="27291" x="6415088" y="4325938"/>
          <p14:tracePt t="27308" x="6397625" y="4311650"/>
          <p14:tracePt t="27325" x="6361113" y="4268788"/>
          <p14:tracePt t="27341" x="6346825" y="4246563"/>
          <p14:tracePt t="27358" x="6311900" y="4214813"/>
          <p14:tracePt t="27375" x="6275388" y="4189413"/>
          <p14:tracePt t="27392" x="6215063" y="4154488"/>
          <p14:tracePt t="27408" x="6203950" y="4146550"/>
          <p14:tracePt t="27425" x="6183313" y="4129088"/>
          <p14:tracePt t="27442" x="6161088" y="4103688"/>
          <p14:tracePt t="27458" x="6151563" y="4083050"/>
          <p14:tracePt t="27475" x="6143625" y="4065588"/>
          <p14:tracePt t="27492" x="6143625" y="4046538"/>
          <p14:tracePt t="27508" x="6140450" y="4032250"/>
          <p14:tracePt t="27525" x="6140450" y="4025900"/>
          <p14:tracePt t="27542" x="6151563" y="3983038"/>
          <p14:tracePt t="27558" x="6169025" y="3946525"/>
          <p14:tracePt t="27575" x="6200775" y="3860800"/>
          <p14:tracePt t="27592" x="6215063" y="3814763"/>
          <p14:tracePt t="27608" x="6237288" y="3775075"/>
          <p14:tracePt t="27625" x="6237288" y="3768725"/>
          <p14:tracePt t="27642" x="6243638" y="3757613"/>
          <p14:tracePt t="27658" x="6243638" y="3751263"/>
          <p14:tracePt t="27692" x="6243638" y="3746500"/>
          <p14:tracePt t="27709" x="6246813" y="3743325"/>
          <p14:tracePt t="27725" x="6246813" y="3740150"/>
          <p14:tracePt t="27742" x="6254750" y="3725863"/>
          <p14:tracePt t="27759" x="6254750" y="3717925"/>
          <p14:tracePt t="27776" x="6261100" y="3700463"/>
          <p14:tracePt t="27792" x="6265863" y="3697288"/>
          <p14:tracePt t="30521" x="6215063" y="3665538"/>
          <p14:tracePt t="30531" x="6061075" y="3557588"/>
          <p14:tracePt t="30544" x="5786438" y="3336925"/>
          <p14:tracePt t="30561" x="5622925" y="3189288"/>
          <p14:tracePt t="30578" x="4914900" y="2528888"/>
          <p14:tracePt t="30594" x="4546600" y="2200275"/>
          <p14:tracePt t="30611" x="4051300" y="1782763"/>
          <p14:tracePt t="30628" x="3797300" y="1585913"/>
          <p14:tracePt t="30644" x="3565525" y="1431925"/>
          <p14:tracePt t="30661" x="3397250" y="1314450"/>
          <p14:tracePt t="30678" x="3140075" y="1139825"/>
          <p14:tracePt t="30695" x="3122613" y="1122363"/>
          <p14:tracePt t="30711" x="3082925" y="1093788"/>
          <p14:tracePt t="30728" x="3068638" y="1082675"/>
          <p14:tracePt t="30745" x="2982913" y="1014413"/>
          <p14:tracePt t="30762" x="2943225" y="982663"/>
          <p14:tracePt t="30778" x="2900363" y="950913"/>
          <p14:tracePt t="30795" x="2886075" y="942975"/>
          <p14:tracePt t="30812" x="2814638" y="882650"/>
          <p14:tracePt t="30828" x="2771775" y="846138"/>
          <p14:tracePt t="30845" x="2682875" y="774700"/>
          <p14:tracePt t="30861" x="2486025" y="650875"/>
          <p14:tracePt t="30878" x="2425700" y="617538"/>
          <p14:tracePt t="30895" x="2393950" y="611188"/>
          <p14:tracePt t="30937" x="2386013" y="611188"/>
          <p14:tracePt t="30948" x="2379663" y="611188"/>
          <p14:tracePt t="30961" x="2365375" y="611188"/>
          <p14:tracePt t="31061" x="2357438" y="617538"/>
          <p14:tracePt t="31078" x="2351088" y="628650"/>
          <p14:tracePt t="31095" x="2328863" y="688975"/>
          <p14:tracePt t="31112" x="2322513" y="703263"/>
          <p14:tracePt t="31128" x="2314575" y="728663"/>
          <p14:tracePt t="31145" x="2314575" y="731838"/>
          <p14:tracePt t="31162" x="2314575" y="736600"/>
          <p14:tracePt t="31178" x="2314575" y="739775"/>
          <p14:tracePt t="31195" x="2311400" y="757238"/>
          <p14:tracePt t="31212" x="2308225" y="774700"/>
          <p14:tracePt t="31229" x="2282825" y="896938"/>
          <p14:tracePt t="31245" x="2265363" y="979488"/>
          <p14:tracePt t="31262" x="2246313" y="1060450"/>
          <p14:tracePt t="31279" x="2243138" y="1108075"/>
          <p14:tracePt t="31295" x="2232025" y="1136650"/>
          <p14:tracePt t="31312" x="2232025" y="1154113"/>
          <p14:tracePt t="31329" x="2225675" y="1171575"/>
          <p14:tracePt t="31345" x="2208213" y="1250950"/>
          <p14:tracePt t="31362" x="2193925" y="1317625"/>
          <p14:tracePt t="31379" x="2171700" y="1428750"/>
          <p14:tracePt t="31395" x="2168525" y="1468438"/>
          <p14:tracePt t="31412" x="2165350" y="1489075"/>
          <p14:tracePt t="31429" x="2165350" y="1493838"/>
          <p14:tracePt t="31445" x="2165350" y="1500188"/>
          <p14:tracePt t="31462" x="2165350" y="1508125"/>
          <p14:tracePt t="31479" x="2197100" y="1531938"/>
          <p14:tracePt t="31495" x="2228850" y="1546225"/>
          <p14:tracePt t="31512" x="2293938" y="1550988"/>
          <p14:tracePt t="31529" x="2325688" y="1550988"/>
          <p14:tracePt t="31545" x="2389188" y="1550988"/>
          <p14:tracePt t="31562" x="2446338" y="1546225"/>
          <p14:tracePt t="31579" x="2589213" y="1546225"/>
          <p14:tracePt t="31595" x="2632075" y="1543050"/>
          <p14:tracePt t="31612" x="2732088" y="1525588"/>
          <p14:tracePt t="31629" x="2751138" y="1511300"/>
          <p14:tracePt t="31646" x="2760663" y="1468438"/>
          <p14:tracePt t="31662" x="2760663" y="1425575"/>
          <p14:tracePt t="31679" x="2728913" y="1317625"/>
          <p14:tracePt t="31696" x="2717800" y="1282700"/>
          <p14:tracePt t="31712" x="2703513" y="1243013"/>
          <p14:tracePt t="31729" x="2693988" y="1222375"/>
          <p14:tracePt t="31746" x="2679700" y="1185863"/>
          <p14:tracePt t="31762" x="2651125" y="1131888"/>
          <p14:tracePt t="31779" x="2608263" y="1068388"/>
          <p14:tracePt t="31796" x="2536825" y="982663"/>
          <p14:tracePt t="31813" x="2500313" y="946150"/>
          <p14:tracePt t="31829" x="2436813" y="896938"/>
          <p14:tracePt t="31846" x="2414588" y="889000"/>
          <p14:tracePt t="31862" x="2408238" y="882650"/>
          <p14:tracePt t="31879" x="2403475" y="882650"/>
          <p14:tracePt t="31896" x="2393950" y="882650"/>
          <p14:tracePt t="31913" x="2374900" y="882650"/>
          <p14:tracePt t="31929" x="2328863" y="879475"/>
          <p14:tracePt t="31946" x="2322513" y="879475"/>
          <p14:tracePt t="32084" x="2317750" y="879475"/>
          <p14:tracePt t="32095" x="2317750" y="885825"/>
          <p14:tracePt t="32112" x="2317750" y="893763"/>
          <p14:tracePt t="32129" x="2314575" y="908050"/>
          <p14:tracePt t="32146" x="2314575" y="911225"/>
          <p14:tracePt t="32163" x="2314575" y="914400"/>
          <p14:tracePt t="32230" x="2314575" y="917575"/>
          <p14:tracePt t="32240" x="2311400" y="922338"/>
          <p14:tracePt t="32246" x="2311400" y="925513"/>
          <p14:tracePt t="32263" x="2308225" y="928688"/>
          <p14:tracePt t="32388" x="2308225" y="931863"/>
          <p14:tracePt t="32400" x="2308225" y="936625"/>
          <p14:tracePt t="32413" x="2308225" y="942975"/>
          <p14:tracePt t="32422" x="2308225" y="946150"/>
          <p14:tracePt t="32434" x="2303463" y="960438"/>
          <p14:tracePt t="32446" x="2303463" y="985838"/>
          <p14:tracePt t="32463" x="2300288" y="1003300"/>
          <p14:tracePt t="32480" x="2297113" y="1060450"/>
          <p14:tracePt t="32496" x="2297113" y="1071563"/>
          <p14:tracePt t="32513" x="2297113" y="1074738"/>
          <p14:tracePt t="32546" x="2293938" y="1089025"/>
          <p14:tracePt t="32563" x="2293938" y="1108075"/>
          <p14:tracePt t="32580" x="2293938" y="1131888"/>
          <p14:tracePt t="32596" x="2293938" y="1139825"/>
          <p14:tracePt t="32613" x="2289175" y="1143000"/>
          <p14:tracePt t="32648" x="2289175" y="1150938"/>
          <p14:tracePt t="32663" x="2289175" y="1154113"/>
          <p14:tracePt t="32680" x="2289175" y="1171575"/>
          <p14:tracePt t="32697" x="2289175" y="1179513"/>
          <p14:tracePt t="32713" x="2289175" y="1189038"/>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533677"/>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Maslow’s Hierarchy of Needs</a:t>
            </a:r>
            <a:endParaRPr lang="en-US" dirty="0"/>
          </a:p>
        </p:txBody>
      </p:sp>
      <p:pic>
        <p:nvPicPr>
          <p:cNvPr id="4" name="pasted-image.pdf"/>
          <p:cNvPicPr>
            <a:picLocks noChangeAspect="1"/>
          </p:cNvPicPr>
          <p:nvPr/>
        </p:nvPicPr>
        <p:blipFill>
          <a:blip r:embed="rId3">
            <a:extLst/>
          </a:blip>
          <a:stretch>
            <a:fillRect/>
          </a:stretch>
        </p:blipFill>
        <p:spPr>
          <a:xfrm>
            <a:off x="1315426" y="878949"/>
            <a:ext cx="5753072" cy="3871027"/>
          </a:xfrm>
          <a:prstGeom prst="rect">
            <a:avLst/>
          </a:prstGeom>
          <a:ln w="12700">
            <a:miter lim="400000"/>
          </a:ln>
        </p:spPr>
      </p:pic>
    </p:spTree>
    <p:extLst>
      <p:ext uri="{BB962C8B-B14F-4D97-AF65-F5344CB8AC3E}">
        <p14:creationId xmlns:p14="http://schemas.microsoft.com/office/powerpoint/2010/main" val="1768951166"/>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0"/>
            <a:ext cx="9143999" cy="5154393"/>
            <a:chOff x="0" y="0"/>
            <a:chExt cx="9143999" cy="5154393"/>
          </a:xfrm>
        </p:grpSpPr>
        <p:pic>
          <p:nvPicPr>
            <p:cNvPr id="10" name="Picture 9" descr="shutterstock_357169349.jpg"/>
            <p:cNvPicPr>
              <a:picLocks noChangeAspect="1"/>
            </p:cNvPicPr>
            <p:nvPr/>
          </p:nvPicPr>
          <p:blipFill>
            <a:blip r:embed="rId2" cstate="print">
              <a:alphaModFix amt="60000"/>
              <a:extLst>
                <a:ext uri="{28A0092B-C50C-407E-A947-70E740481C1C}">
                  <a14:useLocalDpi xmlns:a14="http://schemas.microsoft.com/office/drawing/2010/main" val="0"/>
                </a:ext>
              </a:extLst>
            </a:blip>
            <a:stretch>
              <a:fillRect/>
            </a:stretch>
          </p:blipFill>
          <p:spPr>
            <a:xfrm>
              <a:off x="0" y="0"/>
              <a:ext cx="9130473" cy="5143500"/>
            </a:xfrm>
            <a:prstGeom prst="rect">
              <a:avLst/>
            </a:prstGeom>
          </p:spPr>
        </p:pic>
        <p:sp>
          <p:nvSpPr>
            <p:cNvPr id="11" name="Rectangle 10"/>
            <p:cNvSpPr/>
            <p:nvPr/>
          </p:nvSpPr>
          <p:spPr>
            <a:xfrm>
              <a:off x="0" y="0"/>
              <a:ext cx="9143999" cy="5154393"/>
            </a:xfrm>
            <a:prstGeom prst="rect">
              <a:avLst/>
            </a:prstGeom>
            <a:gradFill>
              <a:gsLst>
                <a:gs pos="0">
                  <a:schemeClr val="tx1">
                    <a:lumMod val="75000"/>
                    <a:alpha val="12000"/>
                  </a:schemeClr>
                </a:gs>
                <a:gs pos="71000">
                  <a:schemeClr val="bg2"/>
                </a:gs>
              </a:gsLst>
              <a:lin ang="8100000" scaled="1"/>
            </a:gra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rgbClr val="FFFFFF"/>
                </a:solidFill>
                <a:latin typeface="Arial" panose="020B0604020202020204"/>
              </a:endParaRPr>
            </a:p>
          </p:txBody>
        </p:sp>
      </p:grpSp>
      <p:sp>
        <p:nvSpPr>
          <p:cNvPr id="2" name="Title 1"/>
          <p:cNvSpPr>
            <a:spLocks noGrp="1"/>
          </p:cNvSpPr>
          <p:nvPr>
            <p:ph type="title"/>
          </p:nvPr>
        </p:nvSpPr>
        <p:spPr/>
        <p:txBody>
          <a:bodyPr/>
          <a:lstStyle/>
          <a:p>
            <a:r>
              <a:rPr lang="en-US" dirty="0"/>
              <a:t>Operating 3</a:t>
            </a:r>
            <a:r>
              <a:rPr lang="en-US" baseline="30000" dirty="0"/>
              <a:t>rd</a:t>
            </a:r>
            <a:r>
              <a:rPr lang="en-US" dirty="0"/>
              <a:t> Platform Infrastructure</a:t>
            </a:r>
          </a:p>
        </p:txBody>
      </p:sp>
      <p:pic>
        <p:nvPicPr>
          <p:cNvPr id="3" name="pasted-image.pdf"/>
          <p:cNvPicPr>
            <a:picLocks noChangeAspect="1"/>
          </p:cNvPicPr>
          <p:nvPr/>
        </p:nvPicPr>
        <p:blipFill>
          <a:blip r:embed="rId3">
            <a:extLst/>
          </a:blip>
          <a:stretch>
            <a:fillRect/>
          </a:stretch>
        </p:blipFill>
        <p:spPr>
          <a:xfrm>
            <a:off x="1419085" y="981828"/>
            <a:ext cx="5551057" cy="3718496"/>
          </a:xfrm>
          <a:prstGeom prst="rect">
            <a:avLst/>
          </a:prstGeom>
          <a:ln w="12700">
            <a:miter lim="400000"/>
          </a:ln>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71808" y="4650403"/>
            <a:ext cx="864717" cy="30708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2821" y="4743910"/>
            <a:ext cx="675370" cy="120065"/>
          </a:xfrm>
          <a:prstGeom prst="rect">
            <a:avLst/>
          </a:prstGeom>
        </p:spPr>
      </p:pic>
    </p:spTree>
    <p:extLst>
      <p:ext uri="{BB962C8B-B14F-4D97-AF65-F5344CB8AC3E}">
        <p14:creationId xmlns:p14="http://schemas.microsoft.com/office/powerpoint/2010/main" val="535242217"/>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are Key</a:t>
            </a:r>
          </a:p>
        </p:txBody>
      </p:sp>
      <p:sp>
        <p:nvSpPr>
          <p:cNvPr id="3" name="Rounded Rectangle 2"/>
          <p:cNvSpPr/>
          <p:nvPr/>
        </p:nvSpPr>
        <p:spPr>
          <a:xfrm>
            <a:off x="5427157" y="634617"/>
            <a:ext cx="3447020" cy="3830320"/>
          </a:xfrm>
          <a:prstGeom prst="roundRect">
            <a:avLst/>
          </a:prstGeom>
          <a:solidFill>
            <a:schemeClr val="tx2"/>
          </a:solidFill>
          <a:ln w="38100">
            <a:solidFill>
              <a:schemeClr val="bg1">
                <a:lumMod val="65000"/>
              </a:schemeClr>
            </a:solid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chemeClr val="tx2"/>
              </a:solidFill>
              <a:latin typeface="+mn-lt"/>
            </a:endParaRPr>
          </a:p>
        </p:txBody>
      </p:sp>
      <p:sp>
        <p:nvSpPr>
          <p:cNvPr id="4" name="Content Placeholder 4"/>
          <p:cNvSpPr txBox="1">
            <a:spLocks/>
          </p:cNvSpPr>
          <p:nvPr/>
        </p:nvSpPr>
        <p:spPr>
          <a:xfrm>
            <a:off x="254738" y="783740"/>
            <a:ext cx="4837211" cy="3681197"/>
          </a:xfrm>
          <a:prstGeom prst="rect">
            <a:avLst/>
          </a:prstGeom>
        </p:spPr>
        <p:txBody>
          <a:bodyPr>
            <a:no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r>
              <a:rPr lang="en-US" sz="1500" dirty="0">
                <a:solidFill>
                  <a:srgbClr val="FFFFFF"/>
                </a:solidFill>
                <a:latin typeface="+mn-lt"/>
                <a:cs typeface="Arial"/>
              </a:rPr>
              <a:t>Lightweight</a:t>
            </a:r>
          </a:p>
          <a:p>
            <a:r>
              <a:rPr lang="en-US" sz="1500" dirty="0">
                <a:solidFill>
                  <a:srgbClr val="FFFFFF"/>
                </a:solidFill>
                <a:latin typeface="+mn-lt"/>
                <a:cs typeface="Arial"/>
              </a:rPr>
              <a:t>Becoming </a:t>
            </a:r>
            <a:r>
              <a:rPr lang="en-US" sz="1500" dirty="0" err="1">
                <a:solidFill>
                  <a:srgbClr val="FFFFFF"/>
                </a:solidFill>
                <a:latin typeface="+mn-lt"/>
                <a:cs typeface="Arial"/>
              </a:rPr>
              <a:t>defacto</a:t>
            </a:r>
            <a:r>
              <a:rPr lang="en-US" sz="1500" dirty="0">
                <a:solidFill>
                  <a:srgbClr val="FFFFFF"/>
                </a:solidFill>
                <a:latin typeface="+mn-lt"/>
                <a:cs typeface="Arial"/>
              </a:rPr>
              <a:t> application packaging standard</a:t>
            </a:r>
          </a:p>
          <a:p>
            <a:r>
              <a:rPr lang="en-US" sz="1500" dirty="0">
                <a:solidFill>
                  <a:srgbClr val="FFFFFF"/>
                </a:solidFill>
                <a:latin typeface="+mn-lt"/>
                <a:cs typeface="Arial"/>
              </a:rPr>
              <a:t>Package of software binaries and dependencies</a:t>
            </a:r>
          </a:p>
          <a:p>
            <a:r>
              <a:rPr lang="en-US" sz="1500" dirty="0">
                <a:solidFill>
                  <a:srgbClr val="FFFFFF"/>
                </a:solidFill>
                <a:latin typeface="+mn-lt"/>
                <a:cs typeface="Arial"/>
              </a:rPr>
              <a:t>Easily portable across environments (on-</a:t>
            </a:r>
            <a:r>
              <a:rPr lang="en-US" sz="1500" dirty="0" err="1">
                <a:solidFill>
                  <a:srgbClr val="FFFFFF"/>
                </a:solidFill>
                <a:latin typeface="+mn-lt"/>
                <a:cs typeface="Arial"/>
              </a:rPr>
              <a:t>prem</a:t>
            </a:r>
            <a:r>
              <a:rPr lang="en-US" sz="1500" dirty="0">
                <a:solidFill>
                  <a:srgbClr val="FFFFFF"/>
                </a:solidFill>
                <a:latin typeface="+mn-lt"/>
                <a:cs typeface="Arial"/>
              </a:rPr>
              <a:t> and cloud)</a:t>
            </a:r>
          </a:p>
          <a:p>
            <a:r>
              <a:rPr lang="en-US" sz="1500" dirty="0">
                <a:solidFill>
                  <a:srgbClr val="FFFFFF"/>
                </a:solidFill>
                <a:latin typeface="+mn-lt"/>
                <a:cs typeface="Arial"/>
              </a:rPr>
              <a:t>Allows ecosystem to develop around its standard</a:t>
            </a:r>
          </a:p>
          <a:p>
            <a:r>
              <a:rPr lang="en-US" sz="1500" b="1" dirty="0" err="1">
                <a:solidFill>
                  <a:schemeClr val="bg1"/>
                </a:solidFill>
                <a:latin typeface="+mn-lt"/>
                <a:cs typeface="Arial"/>
              </a:rPr>
              <a:t>Docker</a:t>
            </a:r>
            <a:r>
              <a:rPr lang="en-US" sz="1500" b="1">
                <a:solidFill>
                  <a:schemeClr val="bg1"/>
                </a:solidFill>
                <a:latin typeface="+mn-lt"/>
                <a:cs typeface="Arial"/>
              </a:rPr>
              <a:t>, Cloud Foundry, Mesos</a:t>
            </a:r>
            <a:r>
              <a:rPr lang="en-US" sz="1500" b="1" dirty="0">
                <a:solidFill>
                  <a:schemeClr val="bg1"/>
                </a:solidFill>
                <a:latin typeface="+mn-lt"/>
                <a:cs typeface="Arial"/>
              </a:rPr>
              <a:t>, and </a:t>
            </a:r>
            <a:r>
              <a:rPr lang="en-US" sz="1500" b="1" dirty="0" err="1">
                <a:solidFill>
                  <a:schemeClr val="bg1"/>
                </a:solidFill>
                <a:latin typeface="+mn-lt"/>
                <a:cs typeface="Arial"/>
              </a:rPr>
              <a:t>Kubernetes</a:t>
            </a:r>
            <a:r>
              <a:rPr lang="en-US" sz="1500" dirty="0">
                <a:solidFill>
                  <a:srgbClr val="FFFFFF"/>
                </a:solidFill>
                <a:latin typeface="+mn-lt"/>
                <a:cs typeface="Arial"/>
              </a:rPr>
              <a:t> are currently the most popular container technologies</a:t>
            </a:r>
          </a:p>
          <a:p>
            <a:r>
              <a:rPr lang="en-US" sz="1500" b="1" dirty="0">
                <a:solidFill>
                  <a:schemeClr val="bg1"/>
                </a:solidFill>
                <a:latin typeface="+mn-lt"/>
                <a:cs typeface="Arial"/>
              </a:rPr>
              <a:t>A persistent container stores data in an external volume</a:t>
            </a:r>
          </a:p>
          <a:p>
            <a:r>
              <a:rPr lang="en-US" sz="1500" b="1" dirty="0">
                <a:solidFill>
                  <a:srgbClr val="FFFFFF"/>
                </a:solidFill>
                <a:latin typeface="+mn-lt"/>
                <a:cs typeface="Arial"/>
              </a:rPr>
              <a:t>Additionally an opportunity to </a:t>
            </a:r>
            <a:r>
              <a:rPr lang="en-US" sz="1500" b="1">
                <a:solidFill>
                  <a:srgbClr val="FFFFFF"/>
                </a:solidFill>
                <a:latin typeface="+mn-lt"/>
                <a:cs typeface="Arial"/>
              </a:rPr>
              <a:t>run some old </a:t>
            </a:r>
            <a:r>
              <a:rPr lang="en-US" sz="1500" b="1" dirty="0">
                <a:solidFill>
                  <a:srgbClr val="FFFFFF"/>
                </a:solidFill>
                <a:latin typeface="+mn-lt"/>
                <a:cs typeface="Arial"/>
              </a:rPr>
              <a:t>applications in new ways</a:t>
            </a:r>
          </a:p>
        </p:txBody>
      </p:sp>
      <p:pic>
        <p:nvPicPr>
          <p:cNvPr id="5" name="Picture 4"/>
          <p:cNvPicPr>
            <a:picLocks noChangeAspect="1"/>
          </p:cNvPicPr>
          <p:nvPr/>
        </p:nvPicPr>
        <p:blipFill>
          <a:blip r:embed="rId3"/>
          <a:stretch>
            <a:fillRect/>
          </a:stretch>
        </p:blipFill>
        <p:spPr>
          <a:xfrm>
            <a:off x="6232644" y="187481"/>
            <a:ext cx="2520153" cy="2520153"/>
          </a:xfrm>
          <a:prstGeom prst="rect">
            <a:avLst/>
          </a:prstGeom>
        </p:spPr>
      </p:pic>
      <p:sp>
        <p:nvSpPr>
          <p:cNvPr id="6" name="TextBox 5"/>
          <p:cNvSpPr txBox="1"/>
          <p:nvPr/>
        </p:nvSpPr>
        <p:spPr>
          <a:xfrm>
            <a:off x="5578871" y="1818224"/>
            <a:ext cx="1157464" cy="430887"/>
          </a:xfrm>
          <a:prstGeom prst="rect">
            <a:avLst/>
          </a:prstGeom>
          <a:noFill/>
        </p:spPr>
        <p:txBody>
          <a:bodyPr wrap="none" lIns="0" tIns="0" rIns="0" bIns="0" rtlCol="0">
            <a:spAutoFit/>
          </a:bodyPr>
          <a:lstStyle/>
          <a:p>
            <a:pPr marL="0" algn="ctr"/>
            <a:r>
              <a:rPr lang="en-US" sz="1400" dirty="0">
                <a:solidFill>
                  <a:schemeClr val="bg2"/>
                </a:solidFill>
                <a:latin typeface="+mn-lt"/>
                <a:cs typeface="Avenir Book"/>
              </a:rPr>
              <a:t>Code and</a:t>
            </a:r>
          </a:p>
          <a:p>
            <a:pPr marL="0" algn="ctr"/>
            <a:r>
              <a:rPr lang="en-US" sz="1400" dirty="0">
                <a:solidFill>
                  <a:schemeClr val="bg2"/>
                </a:solidFill>
                <a:latin typeface="+mn-lt"/>
                <a:cs typeface="Avenir Book"/>
              </a:rPr>
              <a:t>Dependencies</a:t>
            </a:r>
          </a:p>
        </p:txBody>
      </p:sp>
      <p:pic>
        <p:nvPicPr>
          <p:cNvPr id="7" name="Picture 6"/>
          <p:cNvPicPr>
            <a:picLocks noChangeAspect="1"/>
          </p:cNvPicPr>
          <p:nvPr/>
        </p:nvPicPr>
        <p:blipFill>
          <a:blip r:embed="rId4"/>
          <a:stretch>
            <a:fillRect/>
          </a:stretch>
        </p:blipFill>
        <p:spPr>
          <a:xfrm>
            <a:off x="6514495" y="1140391"/>
            <a:ext cx="614332" cy="614332"/>
          </a:xfrm>
          <a:prstGeom prst="rect">
            <a:avLst/>
          </a:prstGeom>
        </p:spPr>
      </p:pic>
      <p:sp>
        <p:nvSpPr>
          <p:cNvPr id="8" name="TextBox 7"/>
          <p:cNvSpPr txBox="1"/>
          <p:nvPr/>
        </p:nvSpPr>
        <p:spPr>
          <a:xfrm>
            <a:off x="7128827" y="1865378"/>
            <a:ext cx="775853" cy="215444"/>
          </a:xfrm>
          <a:prstGeom prst="rect">
            <a:avLst/>
          </a:prstGeom>
          <a:noFill/>
        </p:spPr>
        <p:txBody>
          <a:bodyPr wrap="none" lIns="0" tIns="0" rIns="0" bIns="0" rtlCol="0">
            <a:spAutoFit/>
          </a:bodyPr>
          <a:lstStyle/>
          <a:p>
            <a:pPr marL="0" algn="ctr"/>
            <a:r>
              <a:rPr lang="en-US" sz="1400" dirty="0">
                <a:solidFill>
                  <a:schemeClr val="bg2"/>
                </a:solidFill>
                <a:latin typeface="+mn-lt"/>
                <a:cs typeface="Avenir Book"/>
              </a:rPr>
              <a:t>Container</a:t>
            </a:r>
          </a:p>
        </p:txBody>
      </p:sp>
      <p:pic>
        <p:nvPicPr>
          <p:cNvPr id="9" name="Picture 8"/>
          <p:cNvPicPr>
            <a:picLocks noChangeAspect="1"/>
          </p:cNvPicPr>
          <p:nvPr/>
        </p:nvPicPr>
        <p:blipFill>
          <a:blip r:embed="rId5"/>
          <a:stretch>
            <a:fillRect/>
          </a:stretch>
        </p:blipFill>
        <p:spPr>
          <a:xfrm>
            <a:off x="5752001" y="2165654"/>
            <a:ext cx="2477598" cy="2477598"/>
          </a:xfrm>
          <a:prstGeom prst="rect">
            <a:avLst/>
          </a:prstGeom>
        </p:spPr>
      </p:pic>
      <p:grpSp>
        <p:nvGrpSpPr>
          <p:cNvPr id="10" name="Group 9"/>
          <p:cNvGrpSpPr/>
          <p:nvPr/>
        </p:nvGrpSpPr>
        <p:grpSpPr>
          <a:xfrm>
            <a:off x="5878462" y="1248052"/>
            <a:ext cx="535258" cy="423110"/>
            <a:chOff x="5688434" y="1459074"/>
            <a:chExt cx="535258" cy="423110"/>
          </a:xfrm>
        </p:grpSpPr>
        <p:sp>
          <p:nvSpPr>
            <p:cNvPr id="11" name="Shape 1030"/>
            <p:cNvSpPr/>
            <p:nvPr/>
          </p:nvSpPr>
          <p:spPr>
            <a:xfrm rot="5400000">
              <a:off x="5744508" y="1403000"/>
              <a:ext cx="423110" cy="535258"/>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1584AB"/>
            </a:solidFill>
            <a:ln w="12700" cap="flat" cmpd="sng">
              <a:solidFill>
                <a:srgbClr val="006A90"/>
              </a:solidFill>
              <a:prstDash val="solid"/>
              <a:round/>
              <a:headEnd type="none" w="med" len="med"/>
              <a:tailEnd type="none" w="med" len="med"/>
            </a:ln>
          </p:spPr>
          <p:txBody>
            <a:bodyPr lIns="105325" tIns="116375" rIns="105325" bIns="116375" anchor="ctr" anchorCtr="0">
              <a:noAutofit/>
            </a:bodyPr>
            <a:lstStyle/>
            <a:p>
              <a:pPr marL="0" marR="0" lvl="0" indent="0" algn="l" rtl="0">
                <a:spcBef>
                  <a:spcPts val="0"/>
                </a:spcBef>
                <a:spcAft>
                  <a:spcPts val="0"/>
                </a:spcAft>
                <a:buNone/>
              </a:pPr>
              <a:endParaRPr sz="900">
                <a:solidFill>
                  <a:schemeClr val="lt1"/>
                </a:solidFill>
                <a:latin typeface="+mn-lt"/>
                <a:ea typeface="Arial"/>
                <a:cs typeface="Arial"/>
                <a:sym typeface="Arial"/>
              </a:endParaRPr>
            </a:p>
          </p:txBody>
        </p:sp>
        <p:pic>
          <p:nvPicPr>
            <p:cNvPr id="12" name="Picture 11"/>
            <p:cNvPicPr>
              <a:picLocks noChangeAspect="1"/>
            </p:cNvPicPr>
            <p:nvPr/>
          </p:nvPicPr>
          <p:blipFill>
            <a:blip r:embed="rId6"/>
            <a:stretch>
              <a:fillRect/>
            </a:stretch>
          </p:blipFill>
          <p:spPr>
            <a:xfrm>
              <a:off x="5809100" y="1518504"/>
              <a:ext cx="272061" cy="272061"/>
            </a:xfrm>
            <a:prstGeom prst="rect">
              <a:avLst/>
            </a:prstGeom>
          </p:spPr>
        </p:pic>
      </p:grpSp>
      <p:pic>
        <p:nvPicPr>
          <p:cNvPr id="2050" name="Picture 2" descr="Image result for docker logo transparen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91277" y="3050280"/>
            <a:ext cx="822904" cy="69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949750"/>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pac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2356"/>
          </a:xfrm>
          <a:prstGeom prst="rect">
            <a:avLst/>
          </a:prstGeom>
        </p:spPr>
      </p:pic>
      <p:grpSp>
        <p:nvGrpSpPr>
          <p:cNvPr id="40" name="Group 39"/>
          <p:cNvGrpSpPr/>
          <p:nvPr/>
        </p:nvGrpSpPr>
        <p:grpSpPr>
          <a:xfrm>
            <a:off x="295274" y="4832722"/>
            <a:ext cx="8581385" cy="130279"/>
            <a:chOff x="295274" y="4832722"/>
            <a:chExt cx="8581385" cy="130279"/>
          </a:xfrm>
        </p:grpSpPr>
        <p:sp>
          <p:nvSpPr>
            <p:cNvPr id="41" name="TextBox 40"/>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43" name="TextBox 42"/>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65" name="TextBox 64"/>
            <p:cNvSpPr txBox="1"/>
            <p:nvPr/>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kern="1200" dirty="0" err="1">
                <a:solidFill>
                  <a:schemeClr val="bg2">
                    <a:lumMod val="50000"/>
                    <a:lumOff val="50000"/>
                  </a:schemeClr>
                </a:solidFill>
                <a:latin typeface="+mn-lt"/>
                <a:ea typeface="+mn-ea"/>
                <a:cs typeface="+mn-cs"/>
              </a:endParaRPr>
            </a:p>
          </p:txBody>
        </p:sp>
        <p:sp>
          <p:nvSpPr>
            <p:cNvPr id="66" name="TextBox 65"/>
            <p:cNvSpPr txBox="1"/>
            <p:nvPr/>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kern="1200" dirty="0" err="1">
                <a:solidFill>
                  <a:schemeClr val="bg2">
                    <a:lumMod val="50000"/>
                    <a:lumOff val="50000"/>
                  </a:schemeClr>
                </a:solidFill>
                <a:latin typeface="+mn-lt"/>
                <a:ea typeface="+mn-ea"/>
                <a:cs typeface="+mn-cs"/>
              </a:endParaRPr>
            </a:p>
          </p:txBody>
        </p:sp>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grpSp>
      <p:sp>
        <p:nvSpPr>
          <p:cNvPr id="70" name="TextBox 69"/>
          <p:cNvSpPr txBox="1"/>
          <p:nvPr/>
        </p:nvSpPr>
        <p:spPr>
          <a:xfrm>
            <a:off x="463679" y="3177710"/>
            <a:ext cx="8075295" cy="1311128"/>
          </a:xfrm>
          <a:prstGeom prst="rect">
            <a:avLst/>
          </a:prstGeom>
          <a:noFill/>
        </p:spPr>
        <p:txBody>
          <a:bodyPr wrap="square" rtlCol="0">
            <a:spAutoFit/>
          </a:bodyPr>
          <a:lstStyle/>
          <a:p>
            <a:pPr algn="ctr">
              <a:lnSpc>
                <a:spcPct val="90000"/>
              </a:lnSpc>
              <a:spcBef>
                <a:spcPts val="600"/>
              </a:spcBef>
              <a:spcAft>
                <a:spcPts val="0"/>
              </a:spcAft>
              <a:buClr>
                <a:schemeClr val="bg1"/>
              </a:buClr>
            </a:pPr>
            <a:r>
              <a:rPr lang="en-US" sz="4400">
                <a:solidFill>
                  <a:schemeClr val="tx2"/>
                </a:solidFill>
                <a:latin typeface="+mn-lt"/>
              </a:rPr>
              <a:t>HOW IS DELL EMC  OPERATING IN THIS SPACE?</a:t>
            </a:r>
            <a:endParaRPr lang="en-US" sz="4400" dirty="0">
              <a:solidFill>
                <a:schemeClr val="tx2"/>
              </a:solidFill>
              <a:latin typeface="+mn-lt"/>
            </a:endParaRPr>
          </a:p>
        </p:txBody>
      </p:sp>
    </p:spTree>
    <p:extLst>
      <p:ext uri="{BB962C8B-B14F-4D97-AF65-F5344CB8AC3E}">
        <p14:creationId xmlns:p14="http://schemas.microsoft.com/office/powerpoint/2010/main" val="2740835248"/>
      </p:ext>
    </p:extLst>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17461" y="787283"/>
            <a:ext cx="4902528" cy="1323439"/>
          </a:xfrm>
          <a:prstGeom prst="rect">
            <a:avLst/>
          </a:prstGeom>
          <a:noFill/>
        </p:spPr>
        <p:txBody>
          <a:bodyPr wrap="square" rtlCol="0">
            <a:spAutoFit/>
          </a:bodyPr>
          <a:lstStyle/>
          <a:p>
            <a:r>
              <a:rPr lang="en-US" sz="2000" dirty="0">
                <a:solidFill>
                  <a:srgbClr val="FFFFFF"/>
                </a:solidFill>
                <a:latin typeface="Arial"/>
                <a:cs typeface="Arial"/>
              </a:rPr>
              <a:t>Enable Dell EMC to be relevant in </a:t>
            </a:r>
            <a:r>
              <a:rPr lang="en-US" sz="2000" dirty="0" err="1">
                <a:solidFill>
                  <a:srgbClr val="FFFFFF"/>
                </a:solidFill>
                <a:latin typeface="Arial"/>
                <a:cs typeface="Arial"/>
              </a:rPr>
              <a:t>DevOps</a:t>
            </a:r>
            <a:r>
              <a:rPr lang="en-US" sz="2000" dirty="0">
                <a:solidFill>
                  <a:srgbClr val="FFFFFF"/>
                </a:solidFill>
                <a:latin typeface="Arial"/>
                <a:cs typeface="Arial"/>
              </a:rPr>
              <a:t> and open source communities through contribution, engagement and technical solution leadership.</a:t>
            </a:r>
          </a:p>
        </p:txBody>
      </p:sp>
      <p:sp>
        <p:nvSpPr>
          <p:cNvPr id="15" name="TextBox 14"/>
          <p:cNvSpPr txBox="1"/>
          <p:nvPr/>
        </p:nvSpPr>
        <p:spPr>
          <a:xfrm>
            <a:off x="1006987" y="2284519"/>
            <a:ext cx="2235200" cy="400110"/>
          </a:xfrm>
          <a:prstGeom prst="rect">
            <a:avLst/>
          </a:prstGeom>
          <a:noFill/>
        </p:spPr>
        <p:txBody>
          <a:bodyPr wrap="square" rtlCol="0">
            <a:spAutoFit/>
          </a:bodyPr>
          <a:lstStyle/>
          <a:p>
            <a:r>
              <a:rPr lang="en-US" sz="2000" dirty="0" err="1">
                <a:solidFill>
                  <a:schemeClr val="tx2"/>
                </a:solidFill>
                <a:latin typeface="Arial"/>
                <a:cs typeface="Arial"/>
              </a:rPr>
              <a:t>codedellemc.com</a:t>
            </a:r>
            <a:endParaRPr lang="en-US" sz="2000" dirty="0">
              <a:solidFill>
                <a:schemeClr val="tx2"/>
              </a:solidFill>
              <a:latin typeface="Arial"/>
              <a:cs typeface="Arial"/>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5242" y="787283"/>
            <a:ext cx="3259551" cy="1157538"/>
          </a:xfrm>
          <a:prstGeom prst="rect">
            <a:avLst/>
          </a:prstGeom>
        </p:spPr>
      </p:pic>
      <p:pic>
        <p:nvPicPr>
          <p:cNvPr id="2" name="Picture 1"/>
          <p:cNvPicPr>
            <a:picLocks noChangeAspect="1"/>
          </p:cNvPicPr>
          <p:nvPr/>
        </p:nvPicPr>
        <p:blipFill>
          <a:blip r:embed="rId4"/>
          <a:stretch>
            <a:fillRect/>
          </a:stretch>
        </p:blipFill>
        <p:spPr>
          <a:xfrm>
            <a:off x="4304483" y="2284519"/>
            <a:ext cx="3987519" cy="2373259"/>
          </a:xfrm>
          <a:prstGeom prst="rect">
            <a:avLst/>
          </a:prstGeom>
        </p:spPr>
      </p:pic>
    </p:spTree>
    <p:extLst>
      <p:ext uri="{BB962C8B-B14F-4D97-AF65-F5344CB8AC3E}">
        <p14:creationId xmlns:p14="http://schemas.microsoft.com/office/powerpoint/2010/main" val="1948604778"/>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45000"/>
          </a:blip>
          <a:stretch>
            <a:fillRect/>
          </a:stretch>
        </p:blipFill>
        <p:spPr>
          <a:xfrm>
            <a:off x="863599" y="1193800"/>
            <a:ext cx="7001525" cy="3479800"/>
          </a:xfrm>
          <a:prstGeom prst="rect">
            <a:avLst/>
          </a:prstGeom>
        </p:spPr>
      </p:pic>
      <p:sp>
        <p:nvSpPr>
          <p:cNvPr id="2" name="Title 1"/>
          <p:cNvSpPr>
            <a:spLocks noGrp="1"/>
          </p:cNvSpPr>
          <p:nvPr>
            <p:ph type="title"/>
          </p:nvPr>
        </p:nvSpPr>
        <p:spPr/>
        <p:txBody>
          <a:bodyPr/>
          <a:lstStyle/>
          <a:p>
            <a:pPr marL="342900" indent="-342900"/>
            <a:r>
              <a:rPr lang="en-US" dirty="0"/>
              <a:t>Keys to Freedom and Flexibility</a:t>
            </a:r>
          </a:p>
        </p:txBody>
      </p:sp>
      <p:sp>
        <p:nvSpPr>
          <p:cNvPr id="3" name="Content Placeholder 2"/>
          <p:cNvSpPr>
            <a:spLocks noGrp="1"/>
          </p:cNvSpPr>
          <p:nvPr>
            <p:ph sz="half" idx="1"/>
          </p:nvPr>
        </p:nvSpPr>
        <p:spPr/>
        <p:txBody>
          <a:bodyPr>
            <a:normAutofit lnSpcReduction="10000"/>
          </a:bodyPr>
          <a:lstStyle/>
          <a:p>
            <a:pPr marL="342900" indent="-342900">
              <a:buFont typeface="Arial"/>
              <a:buChar char="•"/>
            </a:pPr>
            <a:r>
              <a:rPr lang="en-US" dirty="0"/>
              <a:t>Embrace </a:t>
            </a:r>
            <a:r>
              <a:rPr lang="en-US" b="1" dirty="0" err="1">
                <a:solidFill>
                  <a:schemeClr val="bg1"/>
                </a:solidFill>
              </a:rPr>
              <a:t>DevOps</a:t>
            </a:r>
            <a:r>
              <a:rPr lang="en-US" b="1" dirty="0">
                <a:solidFill>
                  <a:schemeClr val="bg1"/>
                </a:solidFill>
              </a:rPr>
              <a:t> and open source</a:t>
            </a:r>
          </a:p>
          <a:p>
            <a:pPr marL="342900" indent="-342900">
              <a:buFont typeface="Arial"/>
              <a:buChar char="•"/>
            </a:pPr>
            <a:r>
              <a:rPr lang="en-US" b="1" dirty="0">
                <a:solidFill>
                  <a:schemeClr val="bg1"/>
                </a:solidFill>
              </a:rPr>
              <a:t>Remove unnecessary complexity</a:t>
            </a:r>
          </a:p>
          <a:p>
            <a:pPr marL="342900" indent="-342900">
              <a:buFont typeface="Arial"/>
              <a:buChar char="•"/>
            </a:pPr>
            <a:r>
              <a:rPr lang="en-US"/>
              <a:t>Run many </a:t>
            </a:r>
            <a:r>
              <a:rPr lang="en-US" dirty="0"/>
              <a:t>applications from containers</a:t>
            </a:r>
          </a:p>
          <a:p>
            <a:pPr marL="342900" indent="-342900">
              <a:buFont typeface="Arial"/>
              <a:buChar char="•"/>
            </a:pPr>
            <a:r>
              <a:rPr lang="en-US" b="1" dirty="0">
                <a:solidFill>
                  <a:schemeClr val="bg1"/>
                </a:solidFill>
              </a:rPr>
              <a:t>Operate everything as software, including storage</a:t>
            </a:r>
          </a:p>
          <a:p>
            <a:pPr marL="342900" indent="-342900">
              <a:buFont typeface="Arial"/>
              <a:buChar char="•"/>
            </a:pPr>
            <a:r>
              <a:rPr lang="en-US" dirty="0"/>
              <a:t>Run applications as services</a:t>
            </a:r>
          </a:p>
          <a:p>
            <a:pPr marL="342900" indent="-342900">
              <a:buFont typeface="Arial"/>
              <a:buChar char="•"/>
            </a:pPr>
            <a:r>
              <a:rPr lang="en-US" dirty="0"/>
              <a:t>Use </a:t>
            </a:r>
            <a:r>
              <a:rPr lang="en-US" b="1" dirty="0">
                <a:solidFill>
                  <a:schemeClr val="bg1"/>
                </a:solidFill>
              </a:rPr>
              <a:t>platform that orchestrates and consumes all infrastructure natively for applications</a:t>
            </a:r>
          </a:p>
          <a:p>
            <a:pPr marL="342900" indent="-342900">
              <a:buFont typeface="Arial"/>
              <a:buChar char="•"/>
            </a:pPr>
            <a:endParaRPr lang="en-US" dirty="0"/>
          </a:p>
        </p:txBody>
      </p:sp>
    </p:spTree>
    <p:extLst>
      <p:ext uri="{BB962C8B-B14F-4D97-AF65-F5344CB8AC3E}">
        <p14:creationId xmlns:p14="http://schemas.microsoft.com/office/powerpoint/2010/main" val="2408999428"/>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pac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2356"/>
          </a:xfrm>
          <a:prstGeom prst="rect">
            <a:avLst/>
          </a:prstGeom>
        </p:spPr>
      </p:pic>
      <p:grpSp>
        <p:nvGrpSpPr>
          <p:cNvPr id="40" name="Group 39"/>
          <p:cNvGrpSpPr/>
          <p:nvPr/>
        </p:nvGrpSpPr>
        <p:grpSpPr>
          <a:xfrm>
            <a:off x="295274" y="4832722"/>
            <a:ext cx="8581385" cy="130279"/>
            <a:chOff x="295274" y="4832722"/>
            <a:chExt cx="8581385" cy="130279"/>
          </a:xfrm>
        </p:grpSpPr>
        <p:sp>
          <p:nvSpPr>
            <p:cNvPr id="41" name="TextBox 40"/>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sp>
          <p:nvSpPr>
            <p:cNvPr id="43" name="TextBox 42"/>
            <p:cNvSpPr txBox="1"/>
            <p:nvPr/>
          </p:nvSpPr>
          <p:spPr>
            <a:xfrm>
              <a:off x="295274" y="4832722"/>
              <a:ext cx="0" cy="119905"/>
            </a:xfrm>
            <a:prstGeom prst="rect">
              <a:avLst/>
            </a:prstGeom>
          </p:spPr>
          <p:txBody>
            <a:bodyPr vert="horz" wrap="none" lIns="0" tIns="0" rIns="0" bIns="0" rtlCol="0" anchor="ctr" anchorCtr="0">
              <a:spAutoFit/>
            </a:bodyPr>
            <a:lstStyle/>
            <a:p>
              <a:pPr algn="r" rtl="0" fontAlgn="base">
                <a:lnSpc>
                  <a:spcPct val="90000"/>
                </a:lnSpc>
                <a:spcBef>
                  <a:spcPct val="0"/>
                </a:spcBef>
                <a:spcAft>
                  <a:spcPct val="0"/>
                </a:spcAft>
                <a:buClr>
                  <a:schemeClr val="bg1"/>
                </a:buClr>
              </a:pPr>
              <a:endParaRPr lang="en-US" sz="850" kern="1200" dirty="0" err="1">
                <a:solidFill>
                  <a:schemeClr val="bg2">
                    <a:lumMod val="50000"/>
                    <a:lumOff val="50000"/>
                  </a:schemeClr>
                </a:solidFill>
                <a:latin typeface="+mn-lt"/>
                <a:ea typeface="+mn-ea"/>
                <a:cs typeface="+mn-cs"/>
              </a:endParaRPr>
            </a:p>
          </p:txBody>
        </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65" name="TextBox 64"/>
            <p:cNvSpPr txBox="1"/>
            <p:nvPr/>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kern="1200" dirty="0" err="1">
                <a:solidFill>
                  <a:schemeClr val="bg2">
                    <a:lumMod val="50000"/>
                    <a:lumOff val="50000"/>
                  </a:schemeClr>
                </a:solidFill>
                <a:latin typeface="+mn-lt"/>
                <a:ea typeface="+mn-ea"/>
                <a:cs typeface="+mn-cs"/>
              </a:endParaRPr>
            </a:p>
          </p:txBody>
        </p:sp>
        <p:sp>
          <p:nvSpPr>
            <p:cNvPr id="66" name="TextBox 65"/>
            <p:cNvSpPr txBox="1"/>
            <p:nvPr/>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kern="1200" dirty="0" err="1">
                <a:solidFill>
                  <a:schemeClr val="bg2">
                    <a:lumMod val="50000"/>
                    <a:lumOff val="50000"/>
                  </a:schemeClr>
                </a:solidFill>
                <a:latin typeface="+mn-lt"/>
                <a:ea typeface="+mn-ea"/>
                <a:cs typeface="+mn-cs"/>
              </a:endParaRPr>
            </a:p>
          </p:txBody>
        </p:sp>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grpSp>
      <p:sp>
        <p:nvSpPr>
          <p:cNvPr id="70" name="TextBox 69"/>
          <p:cNvSpPr txBox="1"/>
          <p:nvPr/>
        </p:nvSpPr>
        <p:spPr>
          <a:xfrm>
            <a:off x="463679" y="3177710"/>
            <a:ext cx="8075295" cy="1311128"/>
          </a:xfrm>
          <a:prstGeom prst="rect">
            <a:avLst/>
          </a:prstGeom>
          <a:noFill/>
        </p:spPr>
        <p:txBody>
          <a:bodyPr wrap="square" rtlCol="0">
            <a:spAutoFit/>
          </a:bodyPr>
          <a:lstStyle/>
          <a:p>
            <a:pPr algn="ctr">
              <a:lnSpc>
                <a:spcPct val="90000"/>
              </a:lnSpc>
              <a:spcBef>
                <a:spcPts val="600"/>
              </a:spcBef>
              <a:spcAft>
                <a:spcPts val="0"/>
              </a:spcAft>
              <a:buClr>
                <a:schemeClr val="bg1"/>
              </a:buClr>
            </a:pPr>
            <a:r>
              <a:rPr lang="en-US" sz="4400">
                <a:solidFill>
                  <a:schemeClr val="tx2"/>
                </a:solidFill>
                <a:latin typeface="+mn-lt"/>
              </a:rPr>
              <a:t>LET’S GO BACK TO THE PYRAMID ;)</a:t>
            </a:r>
            <a:endParaRPr lang="en-US" sz="4400" dirty="0">
              <a:solidFill>
                <a:schemeClr val="tx2"/>
              </a:solidFill>
              <a:latin typeface="+mn-lt"/>
            </a:endParaRPr>
          </a:p>
        </p:txBody>
      </p:sp>
    </p:spTree>
    <p:extLst>
      <p:ext uri="{BB962C8B-B14F-4D97-AF65-F5344CB8AC3E}">
        <p14:creationId xmlns:p14="http://schemas.microsoft.com/office/powerpoint/2010/main" val="3402507664"/>
      </p:ext>
    </p:extLst>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_{ code } by DellEMC template">
  <a:themeElements>
    <a:clrScheme name="Custom 2">
      <a:dk1>
        <a:srgbClr val="000000"/>
      </a:dk1>
      <a:lt1>
        <a:srgbClr val="444444"/>
      </a:lt1>
      <a:dk2>
        <a:srgbClr val="007DB8"/>
      </a:dk2>
      <a:lt2>
        <a:srgbClr val="FFFFFF"/>
      </a:lt2>
      <a:accent1>
        <a:srgbClr val="007DB8"/>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Templates-COMBINED" id="{4DA6AFA8-FF0A-554F-81DC-D2C7D7CB488F}" vid="{4886722D-6C4C-1742-A535-F6CC1B3FBA46}"/>
    </a:ext>
  </a:extLst>
</a:theme>
</file>

<file path=ppt/theme/theme2.xml><?xml version="1.0" encoding="utf-8"?>
<a:theme xmlns:a="http://schemas.openxmlformats.org/drawingml/2006/main" name="DellEMC template">
  <a:themeElements>
    <a:clrScheme name="Custom 2">
      <a:dk1>
        <a:srgbClr val="000000"/>
      </a:dk1>
      <a:lt1>
        <a:srgbClr val="444444"/>
      </a:lt1>
      <a:dk2>
        <a:srgbClr val="007DB8"/>
      </a:dk2>
      <a:lt2>
        <a:srgbClr val="FFFFFF"/>
      </a:lt2>
      <a:accent1>
        <a:srgbClr val="007DB8"/>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Templates-COMBINED" id="{4DA6AFA8-FF0A-554F-81DC-D2C7D7CB488F}" vid="{6F458D60-FEC6-FF46-8757-2C111D2EF1FB}"/>
    </a:ext>
  </a:extLst>
</a:theme>
</file>

<file path=ppt/theme/theme3.xml><?xml version="1.0" encoding="utf-8"?>
<a:theme xmlns:a="http://schemas.openxmlformats.org/drawingml/2006/main" name="1_DellEMC_Forum_template_v5">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17517--DellEMC-Forum-3000" id="{50795600-84D0-9842-A0E3-1702633E2F4F}" vid="{A831F39C-DDE7-8645-9726-F514B0DAA4A5}"/>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2.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0873BDD3-AA35-4F19-A12A-C6462BECFBD1}">
  <ds:schemaRefs>
    <ds:schemaRef ds:uri="http://purl.org/dc/terms/"/>
    <ds:schemaRef ds:uri="http://schemas.openxmlformats.org/package/2006/metadata/core-properties"/>
    <ds:schemaRef ds:uri="http://schemas.microsoft.com/office/2006/documentManagement/types"/>
    <ds:schemaRef ds:uri="http://purl.org/dc/dcmitype/"/>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3843</TotalTime>
  <Words>1298</Words>
  <Application>Microsoft Office PowerPoint</Application>
  <PresentationFormat>On-screen Show (16:9)</PresentationFormat>
  <Paragraphs>153</Paragraphs>
  <Slides>20</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20</vt:i4>
      </vt:variant>
    </vt:vector>
  </HeadingPairs>
  <TitlesOfParts>
    <vt:vector size="34" baseType="lpstr">
      <vt:lpstr>Arial</vt:lpstr>
      <vt:lpstr>Arial Black</vt:lpstr>
      <vt:lpstr>Avenir Book</vt:lpstr>
      <vt:lpstr>Courier New</vt:lpstr>
      <vt:lpstr>Meta Pro Light</vt:lpstr>
      <vt:lpstr>Meta Pro Normal</vt:lpstr>
      <vt:lpstr>Museo For Dell 300</vt:lpstr>
      <vt:lpstr>museo sans for dell</vt:lpstr>
      <vt:lpstr>museo sans for dell</vt:lpstr>
      <vt:lpstr>Verdana</vt:lpstr>
      <vt:lpstr>Wingdings</vt:lpstr>
      <vt:lpstr>1_{ code } by DellEMC template</vt:lpstr>
      <vt:lpstr>DellEMC template</vt:lpstr>
      <vt:lpstr>1_DellEMC_Forum_template_v5</vt:lpstr>
      <vt:lpstr>Dell EMC e Docker: Achieving Infrastructure as Code and Container persistence</vt:lpstr>
      <vt:lpstr>PowerPoint Presentation</vt:lpstr>
      <vt:lpstr>Maslow’s Hierarchy of Needs</vt:lpstr>
      <vt:lpstr>Operating 3rd Platform Infrastructure</vt:lpstr>
      <vt:lpstr>Containers are Key</vt:lpstr>
      <vt:lpstr>PowerPoint Presentation</vt:lpstr>
      <vt:lpstr>PowerPoint Presentation</vt:lpstr>
      <vt:lpstr>Keys to Freedom and Flexibility</vt:lpstr>
      <vt:lpstr>PowerPoint Presentation</vt:lpstr>
      <vt:lpstr>1. Deployment and Compute</vt:lpstr>
      <vt:lpstr>Docker Machine Driver for RackHD</vt:lpstr>
      <vt:lpstr>2. Software-based Storage</vt:lpstr>
      <vt:lpstr>ScaleIO – How does it work?</vt:lpstr>
      <vt:lpstr>3. Persistent Applications as Services</vt:lpstr>
      <vt:lpstr>4. External Storage and Containers</vt:lpstr>
      <vt:lpstr>Application Platforms and REX-Ray</vt:lpstr>
      <vt:lpstr>NOW we are getting somewhere</vt:lpstr>
      <vt:lpstr>And NOW is getting INTERESTING</vt:lpstr>
      <vt:lpstr>ENGAGE OUR OSS PROJECTS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dotnext</dc:title>
  <dc:creator>Fabio Chiodini;Clinton Kitson</dc:creator>
  <cp:keywords>dellemccode;dotnext</cp:keywords>
  <cp:lastModifiedBy>Barlow, Rich</cp:lastModifiedBy>
  <cp:revision>337</cp:revision>
  <cp:lastPrinted>2014-02-14T16:26:12Z</cp:lastPrinted>
  <dcterms:created xsi:type="dcterms:W3CDTF">2016-09-14T17:22:45Z</dcterms:created>
  <dcterms:modified xsi:type="dcterms:W3CDTF">2017-09-25T20:20:11Z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6b83fb70-f992-42a3-bd65-798715d6638b</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1.3BrandsTest</vt:lpwstr>
  </property>
</Properties>
</file>